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ssistant Bold" charset="1" panose="00000800000000000000"/>
      <p:regular r:id="rId23"/>
    </p:embeddedFont>
    <p:embeddedFont>
      <p:font typeface="Source Sans Pro Bold" charset="1" panose="020B0703030403020204"/>
      <p:regular r:id="rId24"/>
    </p:embeddedFont>
    <p:embeddedFont>
      <p:font typeface="Dynamo Medium" charset="1" panose="020B060402020A080404"/>
      <p:regular r:id="rId25"/>
    </p:embeddedFont>
    <p:embeddedFont>
      <p:font typeface="Montserrat Heavy" charset="1" panose="00000A00000000000000"/>
      <p:regular r:id="rId26"/>
    </p:embeddedFont>
    <p:embeddedFont>
      <p:font typeface="Source Sans Pro" charset="1" panose="020B0503030403020204"/>
      <p:regular r:id="rId27"/>
    </p:embeddedFont>
    <p:embeddedFont>
      <p:font typeface="Arimo Bold" charset="1" panose="020B0704020202020204"/>
      <p:regular r:id="rId28"/>
    </p:embeddedFont>
    <p:embeddedFont>
      <p:font typeface="Arimo" charset="1" panose="020B0604020202020204"/>
      <p:regular r:id="rId29"/>
    </p:embeddedFont>
    <p:embeddedFont>
      <p:font typeface="Montserrat Bold" charset="1" panose="00000800000000000000"/>
      <p:regular r:id="rId30"/>
    </p:embeddedFont>
    <p:embeddedFont>
      <p:font typeface="Open Sans Bold" charset="1" panose="020B0806030504020204"/>
      <p:regular r:id="rId31"/>
    </p:embeddedFont>
    <p:embeddedFont>
      <p:font typeface="Open Sans Extra Bold" charset="1" panose="020B09060308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jpe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6.jpeg" Type="http://schemas.openxmlformats.org/officeDocument/2006/relationships/image"/><Relationship Id="rId5" Target="../media/image47.png" Type="http://schemas.openxmlformats.org/officeDocument/2006/relationships/image"/><Relationship Id="rId6" Target="../media/image4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0.jpe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72.png" Type="http://schemas.openxmlformats.org/officeDocument/2006/relationships/image"/><Relationship Id="rId18" Target="../media/image73.sv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1.jpe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.jpe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448197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8941" y="-573763"/>
            <a:ext cx="11954395" cy="11434527"/>
            <a:chOff x="0" y="0"/>
            <a:chExt cx="6638675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38675" cy="6349975"/>
            </a:xfrm>
            <a:custGeom>
              <a:avLst/>
              <a:gdLst/>
              <a:ahLst/>
              <a:cxnLst/>
              <a:rect r="r" b="b" t="t" l="l"/>
              <a:pathLst>
                <a:path h="6349975" w="6638675">
                  <a:moveTo>
                    <a:pt x="6638675" y="3175025"/>
                  </a:moveTo>
                  <a:cubicBezTo>
                    <a:pt x="6638675" y="4928451"/>
                    <a:pt x="5152528" y="6349975"/>
                    <a:pt x="3319337" y="6349975"/>
                  </a:cubicBezTo>
                  <a:cubicBezTo>
                    <a:pt x="1486121" y="6349975"/>
                    <a:pt x="0" y="4928451"/>
                    <a:pt x="0" y="3175025"/>
                  </a:cubicBezTo>
                  <a:cubicBezTo>
                    <a:pt x="0" y="1421511"/>
                    <a:pt x="1486121" y="0"/>
                    <a:pt x="3319337" y="0"/>
                  </a:cubicBezTo>
                  <a:cubicBezTo>
                    <a:pt x="5152554" y="0"/>
                    <a:pt x="6638675" y="1421511"/>
                    <a:pt x="6638675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4405" t="0" r="-1440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65141" y="8217105"/>
            <a:ext cx="7009358" cy="1398154"/>
            <a:chOff x="0" y="0"/>
            <a:chExt cx="9345810" cy="186420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844" y="0"/>
                <a:ext cx="1213078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13078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451974" y="1170495"/>
              <a:ext cx="4192850" cy="1237535"/>
              <a:chOff x="0" y="0"/>
              <a:chExt cx="1250766" cy="3691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5395" y="0"/>
                <a:ext cx="1219977" cy="369168"/>
              </a:xfrm>
              <a:custGeom>
                <a:avLst/>
                <a:gdLst/>
                <a:ahLst/>
                <a:cxnLst/>
                <a:rect r="r" b="b" t="t" l="l"/>
                <a:pathLst>
                  <a:path h="369168" w="1219977">
                    <a:moveTo>
                      <a:pt x="228166" y="0"/>
                    </a:moveTo>
                    <a:lnTo>
                      <a:pt x="1195010" y="0"/>
                    </a:lnTo>
                    <a:cubicBezTo>
                      <a:pt x="1203446" y="0"/>
                      <a:pt x="1211254" y="4455"/>
                      <a:pt x="1215546" y="11717"/>
                    </a:cubicBezTo>
                    <a:cubicBezTo>
                      <a:pt x="1219839" y="18979"/>
                      <a:pt x="1219976" y="27969"/>
                      <a:pt x="1215909" y="35359"/>
                    </a:cubicBezTo>
                    <a:lnTo>
                      <a:pt x="1051633" y="333809"/>
                    </a:lnTo>
                    <a:cubicBezTo>
                      <a:pt x="1039628" y="355619"/>
                      <a:pt x="1016706" y="369168"/>
                      <a:pt x="991810" y="369168"/>
                    </a:cubicBezTo>
                    <a:lnTo>
                      <a:pt x="24966" y="369168"/>
                    </a:lnTo>
                    <a:cubicBezTo>
                      <a:pt x="16530" y="369168"/>
                      <a:pt x="8722" y="364713"/>
                      <a:pt x="4430" y="357451"/>
                    </a:cubicBezTo>
                    <a:cubicBezTo>
                      <a:pt x="137" y="350189"/>
                      <a:pt x="0" y="341200"/>
                      <a:pt x="4067" y="333809"/>
                    </a:cubicBezTo>
                    <a:lnTo>
                      <a:pt x="168343" y="35359"/>
                    </a:lnTo>
                    <a:cubicBezTo>
                      <a:pt x="180347" y="13549"/>
                      <a:pt x="203270" y="0"/>
                      <a:pt x="228166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9525"/>
                <a:ext cx="1047566" cy="359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34"/>
                  </a:lnSpc>
                </a:pPr>
                <a:r>
                  <a:rPr lang="en-US" sz="2419">
                    <a:solidFill>
                      <a:srgbClr val="FCFEFF"/>
                    </a:solidFill>
                    <a:latin typeface="Assistant Bold"/>
                  </a:rPr>
                  <a:t>PROF. MOISES TINTE</a:t>
                </a: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93347" y="618272"/>
            <a:ext cx="2412501" cy="1422757"/>
          </a:xfrm>
          <a:custGeom>
            <a:avLst/>
            <a:gdLst/>
            <a:ahLst/>
            <a:cxnLst/>
            <a:rect r="r" b="b" t="t" l="l"/>
            <a:pathLst>
              <a:path h="1422757" w="2412501">
                <a:moveTo>
                  <a:pt x="0" y="0"/>
                </a:moveTo>
                <a:lnTo>
                  <a:pt x="2412501" y="0"/>
                </a:lnTo>
                <a:lnTo>
                  <a:pt x="2412501" y="1422757"/>
                </a:lnTo>
                <a:lnTo>
                  <a:pt x="0" y="1422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35" t="0" r="-543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51927" y="2805139"/>
            <a:ext cx="7977014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3"/>
              </a:lnSpc>
            </a:pPr>
            <a:r>
              <a:rPr lang="en-US" sz="6338">
                <a:solidFill>
                  <a:srgbClr val="3275C5"/>
                </a:solidFill>
                <a:latin typeface="Source Sans Pro Bold"/>
              </a:rPr>
              <a:t>MODELO DE NEGOCIO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99598" y="4351859"/>
            <a:ext cx="6401893" cy="266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2"/>
              </a:lnSpc>
            </a:pPr>
            <a:r>
              <a:rPr lang="en-US" sz="7602" spc="30">
                <a:solidFill>
                  <a:srgbClr val="56AAF0"/>
                </a:solidFill>
                <a:latin typeface="Dynamo Medium"/>
              </a:rPr>
              <a:t>ASISTENTE DE COMPRAS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53675" y="8404225"/>
            <a:ext cx="462296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FCFEFF"/>
                </a:solidFill>
                <a:latin typeface="Source Sans Pro Bold"/>
              </a:rPr>
              <a:t>GRUPO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4591" y="2774299"/>
            <a:ext cx="6615043" cy="3018865"/>
          </a:xfrm>
          <a:custGeom>
            <a:avLst/>
            <a:gdLst/>
            <a:ahLst/>
            <a:cxnLst/>
            <a:rect r="r" b="b" t="t" l="l"/>
            <a:pathLst>
              <a:path h="3018865" w="6615043">
                <a:moveTo>
                  <a:pt x="0" y="0"/>
                </a:moveTo>
                <a:lnTo>
                  <a:pt x="6615043" y="0"/>
                </a:lnTo>
                <a:lnTo>
                  <a:pt x="6615043" y="3018865"/>
                </a:lnTo>
                <a:lnTo>
                  <a:pt x="0" y="301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04552" y="3545148"/>
            <a:ext cx="1845768" cy="159835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125" r="0" b="-12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97356" y="2774299"/>
            <a:ext cx="6615043" cy="3018865"/>
          </a:xfrm>
          <a:custGeom>
            <a:avLst/>
            <a:gdLst/>
            <a:ahLst/>
            <a:cxnLst/>
            <a:rect r="r" b="b" t="t" l="l"/>
            <a:pathLst>
              <a:path h="3018865" w="6615043">
                <a:moveTo>
                  <a:pt x="0" y="0"/>
                </a:moveTo>
                <a:lnTo>
                  <a:pt x="6615043" y="0"/>
                </a:lnTo>
                <a:lnTo>
                  <a:pt x="6615043" y="3018865"/>
                </a:lnTo>
                <a:lnTo>
                  <a:pt x="0" y="301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02090" y="3263977"/>
            <a:ext cx="2070265" cy="1792757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1608" r="0" b="-160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32255" y="5933111"/>
            <a:ext cx="5619715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431800" lvl="2">
              <a:lnSpc>
                <a:spcPts val="4199"/>
              </a:lnSpc>
              <a:buFont typeface="Arial"/>
              <a:buChar char="⚬"/>
            </a:pPr>
            <a:r>
              <a:rPr lang="en-US" sz="2999" spc="11">
                <a:solidFill>
                  <a:srgbClr val="3275C5"/>
                </a:solidFill>
                <a:latin typeface="Source Sans Pro"/>
              </a:rPr>
              <a:t>Fallos en el reconocimiento de imágenes.</a:t>
            </a:r>
          </a:p>
          <a:p>
            <a:pPr algn="l" marL="1295400" indent="-431800" lvl="2">
              <a:lnSpc>
                <a:spcPts val="4199"/>
              </a:lnSpc>
              <a:buFont typeface="Arial"/>
              <a:buChar char="⚬"/>
            </a:pPr>
            <a:r>
              <a:rPr lang="en-US" sz="2999" spc="11">
                <a:solidFill>
                  <a:srgbClr val="3275C5"/>
                </a:solidFill>
                <a:latin typeface="Source Sans Pro"/>
              </a:rPr>
              <a:t>Competencia agresiva en el mercado.</a:t>
            </a:r>
          </a:p>
          <a:p>
            <a:pPr algn="l" marL="1295400" indent="-431800" lvl="2">
              <a:lnSpc>
                <a:spcPts val="4199"/>
              </a:lnSpc>
              <a:buFont typeface="Arial"/>
              <a:buChar char="⚬"/>
            </a:pPr>
            <a:r>
              <a:rPr lang="en-US" sz="2999" spc="11">
                <a:solidFill>
                  <a:srgbClr val="3275C5"/>
                </a:solidFill>
                <a:latin typeface="Source Sans Pro"/>
              </a:rPr>
              <a:t>Cambios en las preferencias del usuario.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83122" y="3907895"/>
            <a:ext cx="2138098" cy="67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3948" spc="197">
                <a:solidFill>
                  <a:srgbClr val="FCFEFF"/>
                </a:solidFill>
                <a:latin typeface="Dynamo Medium"/>
              </a:rPr>
              <a:t>RIESGOS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0980" y="3984480"/>
            <a:ext cx="3479638" cy="59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3444" spc="172">
                <a:solidFill>
                  <a:srgbClr val="FCFEFF"/>
                </a:solidFill>
                <a:latin typeface="Dynamo Medium"/>
              </a:rPr>
              <a:t>CONTINGENCIAS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60903" y="5933111"/>
            <a:ext cx="5619715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"/>
              </a:rPr>
              <a:t>Mantener un equipo de soporte técnico para resolver problemas rápidamente.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"/>
              </a:rPr>
              <a:t>Estrategias de marketing para destacar frente a la competencia.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347684" y="755747"/>
            <a:ext cx="8699345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5351">
                <a:solidFill>
                  <a:srgbClr val="56AAF0"/>
                </a:solidFill>
                <a:latin typeface="Dynamo Medium"/>
              </a:rPr>
              <a:t>RIESGOS Y CONTINGENCIAS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179" y="3198407"/>
            <a:ext cx="4492943" cy="6733293"/>
          </a:xfrm>
          <a:custGeom>
            <a:avLst/>
            <a:gdLst/>
            <a:ahLst/>
            <a:cxnLst/>
            <a:rect r="r" b="b" t="t" l="l"/>
            <a:pathLst>
              <a:path h="6733293" w="4492943">
                <a:moveTo>
                  <a:pt x="0" y="0"/>
                </a:moveTo>
                <a:lnTo>
                  <a:pt x="4492942" y="0"/>
                </a:lnTo>
                <a:lnTo>
                  <a:pt x="4492942" y="6733292"/>
                </a:lnTo>
                <a:lnTo>
                  <a:pt x="0" y="6733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4328" y="3198407"/>
            <a:ext cx="4492943" cy="6733293"/>
          </a:xfrm>
          <a:custGeom>
            <a:avLst/>
            <a:gdLst/>
            <a:ahLst/>
            <a:cxnLst/>
            <a:rect r="r" b="b" t="t" l="l"/>
            <a:pathLst>
              <a:path h="6733293" w="4492943">
                <a:moveTo>
                  <a:pt x="0" y="0"/>
                </a:moveTo>
                <a:lnTo>
                  <a:pt x="4492942" y="0"/>
                </a:lnTo>
                <a:lnTo>
                  <a:pt x="4492942" y="6733292"/>
                </a:lnTo>
                <a:lnTo>
                  <a:pt x="0" y="6733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3263" y="3198407"/>
            <a:ext cx="4492943" cy="6733293"/>
          </a:xfrm>
          <a:custGeom>
            <a:avLst/>
            <a:gdLst/>
            <a:ahLst/>
            <a:cxnLst/>
            <a:rect r="r" b="b" t="t" l="l"/>
            <a:pathLst>
              <a:path h="6733293" w="4492943">
                <a:moveTo>
                  <a:pt x="0" y="0"/>
                </a:moveTo>
                <a:lnTo>
                  <a:pt x="4492942" y="0"/>
                </a:lnTo>
                <a:lnTo>
                  <a:pt x="4492942" y="6733292"/>
                </a:lnTo>
                <a:lnTo>
                  <a:pt x="0" y="6733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060" y="3198407"/>
            <a:ext cx="5009276" cy="3015452"/>
          </a:xfrm>
          <a:custGeom>
            <a:avLst/>
            <a:gdLst/>
            <a:ahLst/>
            <a:cxnLst/>
            <a:rect r="r" b="b" t="t" l="l"/>
            <a:pathLst>
              <a:path h="3015452" w="5009276">
                <a:moveTo>
                  <a:pt x="0" y="0"/>
                </a:moveTo>
                <a:lnTo>
                  <a:pt x="5009275" y="0"/>
                </a:lnTo>
                <a:lnTo>
                  <a:pt x="5009275" y="3015452"/>
                </a:lnTo>
                <a:lnTo>
                  <a:pt x="0" y="301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07338" y="3198407"/>
            <a:ext cx="4986675" cy="3196125"/>
          </a:xfrm>
          <a:custGeom>
            <a:avLst/>
            <a:gdLst/>
            <a:ahLst/>
            <a:cxnLst/>
            <a:rect r="r" b="b" t="t" l="l"/>
            <a:pathLst>
              <a:path h="3196125" w="4986675">
                <a:moveTo>
                  <a:pt x="0" y="0"/>
                </a:moveTo>
                <a:lnTo>
                  <a:pt x="4986675" y="0"/>
                </a:lnTo>
                <a:lnTo>
                  <a:pt x="4986675" y="3196124"/>
                </a:lnTo>
                <a:lnTo>
                  <a:pt x="0" y="31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1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56240" y="3198407"/>
            <a:ext cx="5063193" cy="2993147"/>
          </a:xfrm>
          <a:custGeom>
            <a:avLst/>
            <a:gdLst/>
            <a:ahLst/>
            <a:cxnLst/>
            <a:rect r="r" b="b" t="t" l="l"/>
            <a:pathLst>
              <a:path h="2993147" w="5063193">
                <a:moveTo>
                  <a:pt x="0" y="0"/>
                </a:moveTo>
                <a:lnTo>
                  <a:pt x="5063193" y="0"/>
                </a:lnTo>
                <a:lnTo>
                  <a:pt x="5063193" y="2993146"/>
                </a:lnTo>
                <a:lnTo>
                  <a:pt x="0" y="2993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01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4675" y="6344229"/>
            <a:ext cx="3918046" cy="324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 spc="10">
                <a:solidFill>
                  <a:srgbClr val="3275C5"/>
                </a:solidFill>
                <a:latin typeface="Source Sans Pro Bold"/>
              </a:rPr>
              <a:t>CNN (Convolutional Neural Networks): Redes neuronales convolucionales, esenciales para el procesamiento de imágenes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88310" y="914400"/>
            <a:ext cx="7664978" cy="98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7"/>
              </a:lnSpc>
            </a:pPr>
            <a:r>
              <a:rPr lang="en-US" sz="5698">
                <a:solidFill>
                  <a:srgbClr val="56AAF0"/>
                </a:solidFill>
                <a:latin typeface="Dynamo Medium"/>
              </a:rPr>
              <a:t>TERMINOLOGÍA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84977" y="6344229"/>
            <a:ext cx="3918046" cy="371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8067" indent="-289034" lvl="1">
              <a:lnSpc>
                <a:spcPts val="3748"/>
              </a:lnSpc>
              <a:buFont typeface="Arial"/>
              <a:buChar char="•"/>
            </a:pPr>
            <a:r>
              <a:rPr lang="en-US" sz="2677" spc="10">
                <a:solidFill>
                  <a:srgbClr val="3275C5"/>
                </a:solidFill>
                <a:latin typeface="Source Sans Pro Bold"/>
              </a:rPr>
              <a:t>Machine Learning: Aprendizaje automático, utilizado para mejorar las recomendaciones basadas en los datos de los usuarios.</a:t>
            </a:r>
          </a:p>
          <a:p>
            <a:pPr algn="ctr">
              <a:lnSpc>
                <a:spcPts val="374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641653" y="6810954"/>
            <a:ext cx="3918046" cy="2779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8067" indent="-289034" lvl="1">
              <a:lnSpc>
                <a:spcPts val="3748"/>
              </a:lnSpc>
              <a:buFont typeface="Arial"/>
              <a:buChar char="•"/>
            </a:pPr>
            <a:r>
              <a:rPr lang="en-US" sz="2677" spc="10">
                <a:solidFill>
                  <a:srgbClr val="3275C5"/>
                </a:solidFill>
                <a:latin typeface="Source Sans Pro Bold"/>
              </a:rPr>
              <a:t>E-commerce: Comercio electrónico, plataforma donde se implementará el asistente.</a:t>
            </a:r>
          </a:p>
          <a:p>
            <a:pPr algn="ctr">
              <a:lnSpc>
                <a:spcPts val="374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80280">
            <a:off x="-1340224" y="-2572471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2"/>
                </a:lnTo>
                <a:lnTo>
                  <a:pt x="0" y="514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25107" y="3155659"/>
            <a:ext cx="6617855" cy="743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Beneficios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Aumento de Ventas: Mejora en la conversión de recomendaciones a compras.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Fidelización de Clientes: Mayor satisfacción y retención de usuarios.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Eficiencia Operacional: Datos valiosos para minoristas sobre preferencias de clientes.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Ventaja competitiva en el mercado de frutas y verduras.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820853">
            <a:off x="11403189" y="7256726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9415" y="2777678"/>
            <a:ext cx="871823" cy="957091"/>
          </a:xfrm>
          <a:custGeom>
            <a:avLst/>
            <a:gdLst/>
            <a:ahLst/>
            <a:cxnLst/>
            <a:rect r="r" b="b" t="t" l="l"/>
            <a:pathLst>
              <a:path h="957091" w="871823">
                <a:moveTo>
                  <a:pt x="0" y="0"/>
                </a:moveTo>
                <a:lnTo>
                  <a:pt x="871823" y="0"/>
                </a:lnTo>
                <a:lnTo>
                  <a:pt x="871823" y="957091"/>
                </a:lnTo>
                <a:lnTo>
                  <a:pt x="0" y="95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972570" y="2777678"/>
            <a:ext cx="805697" cy="957091"/>
          </a:xfrm>
          <a:custGeom>
            <a:avLst/>
            <a:gdLst/>
            <a:ahLst/>
            <a:cxnLst/>
            <a:rect r="r" b="b" t="t" l="l"/>
            <a:pathLst>
              <a:path h="957091" w="805697">
                <a:moveTo>
                  <a:pt x="0" y="0"/>
                </a:moveTo>
                <a:lnTo>
                  <a:pt x="805696" y="0"/>
                </a:lnTo>
                <a:lnTo>
                  <a:pt x="805696" y="957091"/>
                </a:lnTo>
                <a:lnTo>
                  <a:pt x="0" y="957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38093" y="1087823"/>
            <a:ext cx="10211815" cy="95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7"/>
              </a:lnSpc>
            </a:pPr>
            <a:r>
              <a:rPr lang="en-US" sz="5569">
                <a:solidFill>
                  <a:srgbClr val="56AAF0"/>
                </a:solidFill>
                <a:latin typeface="Dynamo Medium"/>
              </a:rPr>
              <a:t>ANÁLISIS DE COSTES/BENEFICIOS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2104" y="3155659"/>
            <a:ext cx="5751408" cy="743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Costes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Desarrollo e Implementación: Gastos en software, hardware y personal.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Mantenimiento y Actualización: Costes continuos de soporte técnico y mejoras del sistema.</a:t>
            </a:r>
          </a:p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Marketing y Adopción: Inversión en campañas publicitarias y estrategias para atraer usuarios y minoristas.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394789" y="2670965"/>
            <a:ext cx="4579535" cy="2214830"/>
          </a:xfrm>
          <a:custGeom>
            <a:avLst/>
            <a:gdLst/>
            <a:ahLst/>
            <a:cxnLst/>
            <a:rect r="r" b="b" t="t" l="l"/>
            <a:pathLst>
              <a:path h="2214830" w="4579535">
                <a:moveTo>
                  <a:pt x="4579536" y="2214830"/>
                </a:moveTo>
                <a:lnTo>
                  <a:pt x="0" y="2214830"/>
                </a:lnTo>
                <a:lnTo>
                  <a:pt x="0" y="0"/>
                </a:lnTo>
                <a:lnTo>
                  <a:pt x="4579536" y="0"/>
                </a:lnTo>
                <a:lnTo>
                  <a:pt x="4579536" y="22148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504269" y="2945975"/>
            <a:ext cx="4337685" cy="2097862"/>
          </a:xfrm>
          <a:custGeom>
            <a:avLst/>
            <a:gdLst/>
            <a:ahLst/>
            <a:cxnLst/>
            <a:rect r="r" b="b" t="t" l="l"/>
            <a:pathLst>
              <a:path h="2097862" w="4337685">
                <a:moveTo>
                  <a:pt x="4337685" y="2097862"/>
                </a:moveTo>
                <a:lnTo>
                  <a:pt x="0" y="2097862"/>
                </a:lnTo>
                <a:lnTo>
                  <a:pt x="0" y="0"/>
                </a:lnTo>
                <a:lnTo>
                  <a:pt x="4337685" y="0"/>
                </a:lnTo>
                <a:lnTo>
                  <a:pt x="4337685" y="2097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0124" y="3994906"/>
            <a:ext cx="847542" cy="850635"/>
          </a:xfrm>
          <a:custGeom>
            <a:avLst/>
            <a:gdLst/>
            <a:ahLst/>
            <a:cxnLst/>
            <a:rect r="r" b="b" t="t" l="l"/>
            <a:pathLst>
              <a:path h="850635" w="847542">
                <a:moveTo>
                  <a:pt x="0" y="0"/>
                </a:moveTo>
                <a:lnTo>
                  <a:pt x="847542" y="0"/>
                </a:lnTo>
                <a:lnTo>
                  <a:pt x="847542" y="850635"/>
                </a:lnTo>
                <a:lnTo>
                  <a:pt x="0" y="850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3075" y="719455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3473" y="881027"/>
            <a:ext cx="9297561" cy="8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4681">
                <a:solidFill>
                  <a:srgbClr val="56AAF0"/>
                </a:solidFill>
                <a:latin typeface="Dynamo Medium"/>
              </a:rPr>
              <a:t>OBJETIVOS DE MINERIA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4325" y="3983068"/>
            <a:ext cx="2363810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</a:rPr>
              <a:t>SERVICE 02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2866828" y="-97668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6156230" y="3361178"/>
            <a:ext cx="5166939" cy="2498920"/>
          </a:xfrm>
          <a:custGeom>
            <a:avLst/>
            <a:gdLst/>
            <a:ahLst/>
            <a:cxnLst/>
            <a:rect r="r" b="b" t="t" l="l"/>
            <a:pathLst>
              <a:path h="2498920" w="5166939">
                <a:moveTo>
                  <a:pt x="5166939" y="2498920"/>
                </a:moveTo>
                <a:lnTo>
                  <a:pt x="0" y="2498920"/>
                </a:lnTo>
                <a:lnTo>
                  <a:pt x="0" y="0"/>
                </a:lnTo>
                <a:lnTo>
                  <a:pt x="5166939" y="0"/>
                </a:lnTo>
                <a:lnTo>
                  <a:pt x="5166939" y="24989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66828" y="3557749"/>
            <a:ext cx="868412" cy="874314"/>
          </a:xfrm>
          <a:custGeom>
            <a:avLst/>
            <a:gdLst/>
            <a:ahLst/>
            <a:cxnLst/>
            <a:rect r="r" b="b" t="t" l="l"/>
            <a:pathLst>
              <a:path h="874314" w="868412">
                <a:moveTo>
                  <a:pt x="0" y="0"/>
                </a:moveTo>
                <a:lnTo>
                  <a:pt x="868412" y="0"/>
                </a:lnTo>
                <a:lnTo>
                  <a:pt x="868412" y="874314"/>
                </a:lnTo>
                <a:lnTo>
                  <a:pt x="0" y="874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67756" y="2992592"/>
            <a:ext cx="1571576" cy="157157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04" r="0" b="-120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314256" y="3778380"/>
            <a:ext cx="1633410" cy="1365120"/>
          </a:xfrm>
          <a:custGeom>
            <a:avLst/>
            <a:gdLst/>
            <a:ahLst/>
            <a:cxnLst/>
            <a:rect r="r" b="b" t="t" l="l"/>
            <a:pathLst>
              <a:path h="1365120" w="1633410">
                <a:moveTo>
                  <a:pt x="0" y="0"/>
                </a:moveTo>
                <a:lnTo>
                  <a:pt x="1633410" y="0"/>
                </a:lnTo>
                <a:lnTo>
                  <a:pt x="1633410" y="1365120"/>
                </a:lnTo>
                <a:lnTo>
                  <a:pt x="0" y="1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949" t="0" r="-1378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39358" y="3590063"/>
            <a:ext cx="2418851" cy="129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447" spc="122">
                <a:solidFill>
                  <a:srgbClr val="FCFEFF"/>
                </a:solidFill>
                <a:latin typeface="Dynamo Medium"/>
              </a:rPr>
              <a:t>IDENTIFICACIÓN DE PATRONES DE COMPRA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56844" y="3917629"/>
            <a:ext cx="2766813" cy="94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spc="135">
                <a:solidFill>
                  <a:srgbClr val="FCFEFF"/>
                </a:solidFill>
                <a:latin typeface="Dynamo Medium"/>
              </a:rPr>
              <a:t>OPTIMIZACIÓN DEL INVENTARIO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2910" y="5304895"/>
            <a:ext cx="3092194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1">
                <a:solidFill>
                  <a:srgbClr val="3275C5"/>
                </a:solidFill>
                <a:latin typeface="Source Sans Pro Bold"/>
              </a:rPr>
              <a:t>Analizar los datos de compra para identificar tendencias y preferencias de los usuarios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71094" y="5339276"/>
            <a:ext cx="3095864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1">
                <a:solidFill>
                  <a:srgbClr val="3275C5"/>
                </a:solidFill>
                <a:latin typeface="Source Sans Pro Bold"/>
              </a:rPr>
              <a:t>Predecir la demanda para gestionar mejor el inventario y reducir el desperdicio.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45272" y="6294120"/>
            <a:ext cx="3017126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1">
                <a:solidFill>
                  <a:srgbClr val="3275C5"/>
                </a:solidFill>
                <a:latin typeface="Source Sans Pro Bold"/>
              </a:rPr>
              <a:t>Utilizar los patrones identificados para mejorar las recomendaciones de productos.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49868" y="4457431"/>
            <a:ext cx="2961907" cy="132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523" spc="126">
                <a:solidFill>
                  <a:srgbClr val="FCFEFF"/>
                </a:solidFill>
                <a:latin typeface="Dynamo Medium"/>
              </a:rPr>
              <a:t>PERSONALIZACIÓN DE RECOMENDACIONES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80280">
            <a:off x="-1340224" y="-2572471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2"/>
                </a:lnTo>
                <a:lnTo>
                  <a:pt x="0" y="514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20853">
            <a:off x="11403189" y="7256726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78669" y="852115"/>
            <a:ext cx="11730662" cy="73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239">
                <a:solidFill>
                  <a:srgbClr val="56AAF0"/>
                </a:solidFill>
                <a:latin typeface="Dynamo Medium"/>
              </a:rPr>
              <a:t>CRITERIOS DE RENDIMIENTO DE MINERÍA DE DATOS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10969" y="2634726"/>
            <a:ext cx="3429592" cy="6623574"/>
            <a:chOff x="0" y="0"/>
            <a:chExt cx="329057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270"/>
              <a:ext cx="3289300" cy="6353810"/>
            </a:xfrm>
            <a:custGeom>
              <a:avLst/>
              <a:gdLst/>
              <a:ahLst/>
              <a:cxnLst/>
              <a:rect r="r" b="b" t="t" l="l"/>
              <a:pathLst>
                <a:path h="6353810" w="328930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0B68B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9070" y="3233420"/>
              <a:ext cx="2928620" cy="2940050"/>
            </a:xfrm>
            <a:custGeom>
              <a:avLst/>
              <a:gdLst/>
              <a:ahLst/>
              <a:cxnLst/>
              <a:rect r="r" b="b" t="t" l="l"/>
              <a:pathLst>
                <a:path h="2940050" w="292862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4"/>
              <a:stretch>
                <a:fillRect l="-84936" t="0" r="-8493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1610" y="180340"/>
              <a:ext cx="2928620" cy="2940050"/>
            </a:xfrm>
            <a:custGeom>
              <a:avLst/>
              <a:gdLst/>
              <a:ahLst/>
              <a:cxnLst/>
              <a:rect r="r" b="b" t="t" l="l"/>
              <a:pathLst>
                <a:path h="2940050" w="292862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5"/>
              <a:stretch>
                <a:fillRect l="-33658" t="0" r="-3365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4610" y="439420"/>
              <a:ext cx="3173730" cy="5429250"/>
            </a:xfrm>
            <a:custGeom>
              <a:avLst/>
              <a:gdLst/>
              <a:ahLst/>
              <a:cxnLst/>
              <a:rect r="r" b="b" t="t" l="l"/>
              <a:pathLst>
                <a:path h="5429250" w="317373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0FB4E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140561" y="2629964"/>
            <a:ext cx="10812581" cy="1989861"/>
            <a:chOff x="0" y="0"/>
            <a:chExt cx="2847758" cy="5240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7758" cy="524079"/>
            </a:xfrm>
            <a:custGeom>
              <a:avLst/>
              <a:gdLst/>
              <a:ahLst/>
              <a:cxnLst/>
              <a:rect r="r" b="b" t="t" l="l"/>
              <a:pathLst>
                <a:path h="524079" w="2847758">
                  <a:moveTo>
                    <a:pt x="0" y="0"/>
                  </a:moveTo>
                  <a:lnTo>
                    <a:pt x="2847758" y="0"/>
                  </a:lnTo>
                  <a:lnTo>
                    <a:pt x="2847758" y="524079"/>
                  </a:lnTo>
                  <a:lnTo>
                    <a:pt x="0" y="524079"/>
                  </a:lnTo>
                  <a:close/>
                </a:path>
              </a:pathLst>
            </a:custGeom>
            <a:solidFill>
              <a:srgbClr val="0FB4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7758" cy="562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0561" y="2998263"/>
            <a:ext cx="10146880" cy="205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099" indent="-313050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Arimo Bold"/>
              </a:rPr>
              <a:t>P</a:t>
            </a:r>
            <a:r>
              <a:rPr lang="en-US" sz="2899" u="none">
                <a:solidFill>
                  <a:srgbClr val="FFFFFF"/>
                </a:solidFill>
                <a:latin typeface="Arimo Bold"/>
              </a:rPr>
              <a:t>recisión de las recomendaciones: Medir la tasa de acierto de las recomendaciones en base a las compras efectivas.</a:t>
            </a:r>
          </a:p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5140561" y="4924625"/>
            <a:ext cx="10812581" cy="1989861"/>
            <a:chOff x="0" y="0"/>
            <a:chExt cx="2847758" cy="5240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47758" cy="524079"/>
            </a:xfrm>
            <a:custGeom>
              <a:avLst/>
              <a:gdLst/>
              <a:ahLst/>
              <a:cxnLst/>
              <a:rect r="r" b="b" t="t" l="l"/>
              <a:pathLst>
                <a:path h="524079" w="2847758">
                  <a:moveTo>
                    <a:pt x="0" y="0"/>
                  </a:moveTo>
                  <a:lnTo>
                    <a:pt x="2847758" y="0"/>
                  </a:lnTo>
                  <a:lnTo>
                    <a:pt x="2847758" y="524079"/>
                  </a:lnTo>
                  <a:lnTo>
                    <a:pt x="0" y="524079"/>
                  </a:lnTo>
                  <a:close/>
                </a:path>
              </a:pathLst>
            </a:custGeom>
            <a:solidFill>
              <a:srgbClr val="0FB4E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847758" cy="562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238930" y="9004902"/>
            <a:ext cx="477853" cy="25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"/>
              </a:lnSpc>
            </a:pPr>
            <a:r>
              <a:rPr lang="en-US" sz="154" spc="0">
                <a:solidFill>
                  <a:srgbClr val="3275C5"/>
                </a:solidFill>
                <a:latin typeface="Source Sans Pro Bold"/>
              </a:rPr>
              <a:t>Costes</a:t>
            </a:r>
          </a:p>
          <a:p>
            <a:pPr algn="l" marL="33434" indent="-16717" lvl="1">
              <a:lnSpc>
                <a:spcPts val="216"/>
              </a:lnSpc>
              <a:buFont typeface="Arial"/>
              <a:buChar char="•"/>
            </a:pPr>
            <a:r>
              <a:rPr lang="en-US" sz="154" spc="0">
                <a:solidFill>
                  <a:srgbClr val="3275C5"/>
                </a:solidFill>
                <a:latin typeface="Source Sans Pro Bold"/>
              </a:rPr>
              <a:t>Desarrollo e Implementación: Gastos en software, hardware y personal.</a:t>
            </a:r>
          </a:p>
          <a:p>
            <a:pPr algn="l" marL="33434" indent="-16717" lvl="1">
              <a:lnSpc>
                <a:spcPts val="216"/>
              </a:lnSpc>
              <a:buFont typeface="Arial"/>
              <a:buChar char="•"/>
            </a:pPr>
            <a:r>
              <a:rPr lang="en-US" sz="154" spc="0">
                <a:solidFill>
                  <a:srgbClr val="3275C5"/>
                </a:solidFill>
                <a:latin typeface="Source Sans Pro Bold"/>
              </a:rPr>
              <a:t>Mantenimiento y Actualización: Costes continuos de soporte técnico y mejoras del sistema.</a:t>
            </a:r>
          </a:p>
          <a:p>
            <a:pPr algn="l" marL="33434" indent="-16717" lvl="1">
              <a:lnSpc>
                <a:spcPts val="216"/>
              </a:lnSpc>
              <a:buFont typeface="Arial"/>
              <a:buChar char="•"/>
            </a:pPr>
            <a:r>
              <a:rPr lang="en-US" sz="154" spc="0">
                <a:solidFill>
                  <a:srgbClr val="3275C5"/>
                </a:solidFill>
                <a:latin typeface="Source Sans Pro Bold"/>
              </a:rPr>
              <a:t>Marketing y Adopción: Inversión en campañas publicitarias y estrategias para atraer usuarios y minoristas.</a:t>
            </a:r>
          </a:p>
          <a:p>
            <a:pPr algn="l">
              <a:lnSpc>
                <a:spcPts val="216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5140561" y="7214524"/>
            <a:ext cx="10812581" cy="1989861"/>
            <a:chOff x="0" y="0"/>
            <a:chExt cx="2847758" cy="5240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47758" cy="524079"/>
            </a:xfrm>
            <a:custGeom>
              <a:avLst/>
              <a:gdLst/>
              <a:ahLst/>
              <a:cxnLst/>
              <a:rect r="r" b="b" t="t" l="l"/>
              <a:pathLst>
                <a:path h="524079" w="2847758">
                  <a:moveTo>
                    <a:pt x="0" y="0"/>
                  </a:moveTo>
                  <a:lnTo>
                    <a:pt x="2847758" y="0"/>
                  </a:lnTo>
                  <a:lnTo>
                    <a:pt x="2847758" y="524079"/>
                  </a:lnTo>
                  <a:lnTo>
                    <a:pt x="0" y="524079"/>
                  </a:lnTo>
                  <a:close/>
                </a:path>
              </a:pathLst>
            </a:custGeom>
            <a:solidFill>
              <a:srgbClr val="0FB4E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847758" cy="562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952712" y="4857950"/>
            <a:ext cx="10764071" cy="273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4909" indent="-292454" lvl="1">
              <a:lnSpc>
                <a:spcPts val="3792"/>
              </a:lnSpc>
              <a:spcBef>
                <a:spcPct val="0"/>
              </a:spcBef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Arimo Bold"/>
              </a:rPr>
              <a:t>Efici</a:t>
            </a:r>
            <a:r>
              <a:rPr lang="en-US" sz="2709" u="none">
                <a:solidFill>
                  <a:srgbClr val="FFFFFF"/>
                </a:solidFill>
                <a:latin typeface="Arimo Bold"/>
              </a:rPr>
              <a:t>encia del algoritmo: Evaluar la velocidad y eficiencia del procesamiento de imágenes y generación de recomendaciones.Mejorar la precisión del reconocimiento de productos en imágenes de frutas y verduras.</a:t>
            </a:r>
          </a:p>
          <a:p>
            <a:pPr algn="ctr" marL="541730" indent="-270865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</a:p>
          <a:p>
            <a:pPr algn="ctr" marL="0" indent="0" lvl="0">
              <a:lnSpc>
                <a:spcPts val="314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569903" y="7480474"/>
            <a:ext cx="10146880" cy="220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78" indent="-334639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Arimo"/>
              </a:rPr>
              <a:t>Sat</a:t>
            </a:r>
            <a:r>
              <a:rPr lang="en-US" sz="3099" u="none">
                <a:solidFill>
                  <a:srgbClr val="FFFFFF"/>
                </a:solidFill>
                <a:latin typeface="Arimo"/>
              </a:rPr>
              <a:t>isfacción del cliente: Medir el impacto de las recomendaciones personalizadas en la satisfacción del cliente.</a:t>
            </a:r>
          </a:p>
          <a:p>
            <a:pPr algn="ctr" marL="0" indent="0" lvl="0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20853">
            <a:off x="15518606" y="-6522302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2"/>
                </a:lnTo>
                <a:lnTo>
                  <a:pt x="0" y="51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2852350" y="-770579"/>
            <a:ext cx="1686752" cy="5413552"/>
            <a:chOff x="0" y="0"/>
            <a:chExt cx="7475268" cy="239915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35395" y="3807035"/>
            <a:ext cx="696204" cy="696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CAF4"/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50724" y="1354379"/>
            <a:ext cx="5251778" cy="112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2"/>
              </a:lnSpc>
              <a:spcBef>
                <a:spcPct val="0"/>
              </a:spcBef>
            </a:pPr>
            <a:r>
              <a:rPr lang="en-US" sz="2187" spc="91">
                <a:solidFill>
                  <a:srgbClr val="0B68BF"/>
                </a:solidFill>
                <a:latin typeface="Montserrat Bold"/>
              </a:rPr>
              <a:t>Resumen Ejecutivo: Descripción del proyecto, objetivos y beneficios esperados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2214072" y="1898077"/>
            <a:ext cx="1826515" cy="5568599"/>
            <a:chOff x="0" y="0"/>
            <a:chExt cx="7869284" cy="239915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69411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869411">
                  <a:moveTo>
                    <a:pt x="6068775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869411" y="23991658"/>
                  </a:lnTo>
                  <a:lnTo>
                    <a:pt x="7869411" y="1953373"/>
                  </a:lnTo>
                  <a:cubicBezTo>
                    <a:pt x="7869284" y="791845"/>
                    <a:pt x="7077566" y="0"/>
                    <a:pt x="6068775" y="0"/>
                  </a:cubicBezTo>
                  <a:close/>
                  <a:moveTo>
                    <a:pt x="7742284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6068775" y="127000"/>
                  </a:lnTo>
                  <a:cubicBezTo>
                    <a:pt x="7007589" y="127000"/>
                    <a:pt x="7742411" y="861822"/>
                    <a:pt x="7742411" y="1953373"/>
                  </a:cubicBezTo>
                  <a:lnTo>
                    <a:pt x="7742411" y="23864531"/>
                  </a:ln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2852350" y="4489407"/>
            <a:ext cx="1686752" cy="5413552"/>
            <a:chOff x="0" y="0"/>
            <a:chExt cx="7475268" cy="239915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13748012" y="-828367"/>
            <a:ext cx="1686752" cy="5413552"/>
            <a:chOff x="0" y="0"/>
            <a:chExt cx="7475268" cy="239915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13748012" y="4571135"/>
            <a:ext cx="1686752" cy="5413552"/>
            <a:chOff x="0" y="0"/>
            <a:chExt cx="7475268" cy="239915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14271704" y="1943634"/>
            <a:ext cx="1686752" cy="5413552"/>
            <a:chOff x="0" y="0"/>
            <a:chExt cx="7475268" cy="239915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655941" y="3588139"/>
            <a:ext cx="3168789" cy="316878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98822" y="1511883"/>
            <a:ext cx="733052" cy="73305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CAF4"/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 strike="noStrike" u="none">
                  <a:solidFill>
                    <a:srgbClr val="000000"/>
                  </a:solidFill>
                  <a:latin typeface="Montserrat Bold"/>
                </a:rPr>
                <a:t>01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98822" y="6652466"/>
            <a:ext cx="706788" cy="70678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CAF4"/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002275" y="2054393"/>
            <a:ext cx="725180" cy="72518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CAF4"/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04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491159" y="3716335"/>
            <a:ext cx="786904" cy="78690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CAF4"/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878828" y="6510626"/>
            <a:ext cx="848627" cy="84862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CAF4"/>
            </a:solidFill>
            <a:ln w="47625" cap="sq">
              <a:solidFill>
                <a:srgbClr val="0B68B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06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6402502" y="1936197"/>
            <a:ext cx="2505529" cy="1584662"/>
          </a:xfrm>
          <a:prstGeom prst="line">
            <a:avLst/>
          </a:prstGeom>
          <a:ln cap="rnd" w="47625">
            <a:solidFill>
              <a:srgbClr val="0FB4E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5882152" y="4682377"/>
            <a:ext cx="1773789" cy="490157"/>
          </a:xfrm>
          <a:prstGeom prst="line">
            <a:avLst/>
          </a:prstGeom>
          <a:ln cap="rnd" w="47625">
            <a:solidFill>
              <a:srgbClr val="0FB4E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TextBox 40" id="40"/>
          <p:cNvSpPr txBox="true"/>
          <p:nvPr/>
        </p:nvSpPr>
        <p:spPr>
          <a:xfrm rot="0">
            <a:off x="514306" y="3971655"/>
            <a:ext cx="5560484" cy="183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125" spc="89">
                <a:solidFill>
                  <a:srgbClr val="0B68BF"/>
                </a:solidFill>
                <a:latin typeface="Montserrat Bold"/>
              </a:rPr>
              <a:t>Alcance del Proyecto: Detalles sobre el desarrollo del asistente de compras, tecnologías a utilizar, y funciones principales.</a:t>
            </a:r>
          </a:p>
          <a:p>
            <a:pPr algn="l" marL="0" indent="0" lvl="0">
              <a:lnSpc>
                <a:spcPts val="2975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150724" y="6472526"/>
            <a:ext cx="5251778" cy="150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187" spc="91">
                <a:solidFill>
                  <a:srgbClr val="0B68BF"/>
                </a:solidFill>
                <a:latin typeface="Montserrat Bold"/>
              </a:rPr>
              <a:t>Cronograma: Calendario con las fases de desarrollo, pruebas, implementación y lanzamiento.</a:t>
            </a:r>
          </a:p>
          <a:p>
            <a:pPr algn="l" marL="0" indent="0" lvl="0"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AutoShape 42" id="42"/>
          <p:cNvSpPr/>
          <p:nvPr/>
        </p:nvSpPr>
        <p:spPr>
          <a:xfrm flipH="true">
            <a:off x="6461057" y="6756928"/>
            <a:ext cx="2779279" cy="830192"/>
          </a:xfrm>
          <a:prstGeom prst="line">
            <a:avLst/>
          </a:prstGeom>
          <a:ln cap="rnd" w="47625">
            <a:solidFill>
              <a:srgbClr val="0FB4E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12046386" y="1296591"/>
            <a:ext cx="5251778" cy="112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2"/>
              </a:lnSpc>
              <a:spcBef>
                <a:spcPct val="0"/>
              </a:spcBef>
            </a:pPr>
            <a:r>
              <a:rPr lang="en-US" sz="2187" spc="91">
                <a:solidFill>
                  <a:srgbClr val="0B68BF"/>
                </a:solidFill>
                <a:latin typeface="Montserrat Bold"/>
              </a:rPr>
              <a:t>Resumen Ejecutivo: Descripción del proyecto, objetivos y beneficios esperados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65586" y="6505594"/>
            <a:ext cx="5251778" cy="150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2"/>
              </a:lnSpc>
              <a:spcBef>
                <a:spcPct val="0"/>
              </a:spcBef>
            </a:pPr>
            <a:r>
              <a:rPr lang="en-US" sz="2187" spc="91">
                <a:solidFill>
                  <a:srgbClr val="0B68BF"/>
                </a:solidFill>
                <a:latin typeface="Montserrat Bold"/>
              </a:rPr>
              <a:t>Evaluación y Seguimiento: Plan para evaluar el desempeño del asistente de compras y realizar mejoras continuas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570078" y="4117037"/>
            <a:ext cx="5251778" cy="112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2"/>
              </a:lnSpc>
              <a:spcBef>
                <a:spcPct val="0"/>
              </a:spcBef>
            </a:pPr>
            <a:r>
              <a:rPr lang="en-US" sz="2187" spc="91">
                <a:solidFill>
                  <a:srgbClr val="0B68BF"/>
                </a:solidFill>
                <a:latin typeface="Montserrat Bold"/>
              </a:rPr>
              <a:t>Riesgos y Mitigaciones: Identificación de riesgos y estrategias de mitigación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9144000" y="1878409"/>
            <a:ext cx="2902386" cy="1719038"/>
          </a:xfrm>
          <a:prstGeom prst="line">
            <a:avLst/>
          </a:prstGeom>
          <a:ln cap="rnd" w="47625">
            <a:solidFill>
              <a:srgbClr val="0FB4E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10824730" y="4650411"/>
            <a:ext cx="1583574" cy="522123"/>
          </a:xfrm>
          <a:prstGeom prst="line">
            <a:avLst/>
          </a:prstGeom>
          <a:ln cap="rnd" w="47625">
            <a:solidFill>
              <a:srgbClr val="0FB4E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AutoShape 48" id="48"/>
          <p:cNvSpPr/>
          <p:nvPr/>
        </p:nvSpPr>
        <p:spPr>
          <a:xfrm>
            <a:off x="9240335" y="6756928"/>
            <a:ext cx="2644276" cy="897473"/>
          </a:xfrm>
          <a:prstGeom prst="line">
            <a:avLst/>
          </a:prstGeom>
          <a:ln cap="rnd" w="47625">
            <a:solidFill>
              <a:srgbClr val="0FB4E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7988353" y="4509805"/>
            <a:ext cx="2503964" cy="129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B68BF"/>
                </a:solidFill>
                <a:latin typeface="Open Sans Bold"/>
              </a:rPr>
              <a:t>ESTRUCTURA DEL PLAN DE PROYECTO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78123" y="-1602498"/>
            <a:ext cx="5677109" cy="19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5"/>
              </a:lnSpc>
            </a:pPr>
            <a:r>
              <a:rPr lang="en-US" sz="2599" u="none">
                <a:solidFill>
                  <a:srgbClr val="2E3192"/>
                </a:solidFill>
                <a:latin typeface="Arimo"/>
              </a:rPr>
              <a:t>Lorem ipsum dolor sit amet, consectetur adipiscing elit, sed do eiusmod tempor incididunt ut labore et dolore magna aliqua. Ut enim ad minim veniam.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10724" y="3941108"/>
            <a:ext cx="16727520" cy="2204668"/>
            <a:chOff x="0" y="0"/>
            <a:chExt cx="4405602" cy="5806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05602" cy="580653"/>
            </a:xfrm>
            <a:custGeom>
              <a:avLst/>
              <a:gdLst/>
              <a:ahLst/>
              <a:cxnLst/>
              <a:rect r="r" b="b" t="t" l="l"/>
              <a:pathLst>
                <a:path h="580653" w="4405602">
                  <a:moveTo>
                    <a:pt x="11571" y="0"/>
                  </a:moveTo>
                  <a:lnTo>
                    <a:pt x="4394031" y="0"/>
                  </a:lnTo>
                  <a:cubicBezTo>
                    <a:pt x="4400422" y="0"/>
                    <a:pt x="4405602" y="5180"/>
                    <a:pt x="4405602" y="11571"/>
                  </a:cubicBezTo>
                  <a:lnTo>
                    <a:pt x="4405602" y="569083"/>
                  </a:lnTo>
                  <a:cubicBezTo>
                    <a:pt x="4405602" y="575473"/>
                    <a:pt x="4400422" y="580653"/>
                    <a:pt x="4394031" y="580653"/>
                  </a:cubicBezTo>
                  <a:lnTo>
                    <a:pt x="11571" y="580653"/>
                  </a:lnTo>
                  <a:cubicBezTo>
                    <a:pt x="5180" y="580653"/>
                    <a:pt x="0" y="575473"/>
                    <a:pt x="0" y="569083"/>
                  </a:cubicBezTo>
                  <a:lnTo>
                    <a:pt x="0" y="11571"/>
                  </a:lnTo>
                  <a:cubicBezTo>
                    <a:pt x="0" y="5180"/>
                    <a:pt x="5180" y="0"/>
                    <a:pt x="11571" y="0"/>
                  </a:cubicBezTo>
                  <a:close/>
                </a:path>
              </a:pathLst>
            </a:custGeom>
            <a:solidFill>
              <a:srgbClr val="35AAD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4405602" cy="694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347254" y="4282352"/>
            <a:ext cx="1430800" cy="1240894"/>
          </a:xfrm>
          <a:custGeom>
            <a:avLst/>
            <a:gdLst/>
            <a:ahLst/>
            <a:cxnLst/>
            <a:rect r="r" b="b" t="t" l="l"/>
            <a:pathLst>
              <a:path h="1240894" w="1430800">
                <a:moveTo>
                  <a:pt x="0" y="0"/>
                </a:moveTo>
                <a:lnTo>
                  <a:pt x="1430799" y="0"/>
                </a:lnTo>
                <a:lnTo>
                  <a:pt x="1430799" y="1240893"/>
                </a:lnTo>
                <a:lnTo>
                  <a:pt x="0" y="12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1593" y="4487140"/>
            <a:ext cx="1403516" cy="1112605"/>
          </a:xfrm>
          <a:custGeom>
            <a:avLst/>
            <a:gdLst/>
            <a:ahLst/>
            <a:cxnLst/>
            <a:rect r="r" b="b" t="t" l="l"/>
            <a:pathLst>
              <a:path h="1112605" w="1403516">
                <a:moveTo>
                  <a:pt x="0" y="0"/>
                </a:moveTo>
                <a:lnTo>
                  <a:pt x="1403516" y="0"/>
                </a:lnTo>
                <a:lnTo>
                  <a:pt x="1403516" y="1112605"/>
                </a:lnTo>
                <a:lnTo>
                  <a:pt x="0" y="11126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681498" y="4487140"/>
            <a:ext cx="853672" cy="1112605"/>
          </a:xfrm>
          <a:custGeom>
            <a:avLst/>
            <a:gdLst/>
            <a:ahLst/>
            <a:cxnLst/>
            <a:rect r="r" b="b" t="t" l="l"/>
            <a:pathLst>
              <a:path h="1112605" w="853672">
                <a:moveTo>
                  <a:pt x="0" y="0"/>
                </a:moveTo>
                <a:lnTo>
                  <a:pt x="853671" y="0"/>
                </a:lnTo>
                <a:lnTo>
                  <a:pt x="853671" y="1112605"/>
                </a:lnTo>
                <a:lnTo>
                  <a:pt x="0" y="1112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54752" y="4509684"/>
            <a:ext cx="1170044" cy="1112605"/>
          </a:xfrm>
          <a:custGeom>
            <a:avLst/>
            <a:gdLst/>
            <a:ahLst/>
            <a:cxnLst/>
            <a:rect r="r" b="b" t="t" l="l"/>
            <a:pathLst>
              <a:path h="1112605" w="1170044">
                <a:moveTo>
                  <a:pt x="0" y="0"/>
                </a:moveTo>
                <a:lnTo>
                  <a:pt x="1170043" y="0"/>
                </a:lnTo>
                <a:lnTo>
                  <a:pt x="1170043" y="1112605"/>
                </a:lnTo>
                <a:lnTo>
                  <a:pt x="0" y="1112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546228" y="4373835"/>
            <a:ext cx="1339215" cy="1339215"/>
          </a:xfrm>
          <a:custGeom>
            <a:avLst/>
            <a:gdLst/>
            <a:ahLst/>
            <a:cxnLst/>
            <a:rect r="r" b="b" t="t" l="l"/>
            <a:pathLst>
              <a:path h="1339215" w="1339215">
                <a:moveTo>
                  <a:pt x="0" y="0"/>
                </a:moveTo>
                <a:lnTo>
                  <a:pt x="1339215" y="0"/>
                </a:lnTo>
                <a:lnTo>
                  <a:pt x="1339215" y="1339215"/>
                </a:lnTo>
                <a:lnTo>
                  <a:pt x="0" y="1339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551610" y="4441760"/>
            <a:ext cx="1248454" cy="1248454"/>
          </a:xfrm>
          <a:custGeom>
            <a:avLst/>
            <a:gdLst/>
            <a:ahLst/>
            <a:cxnLst/>
            <a:rect r="r" b="b" t="t" l="l"/>
            <a:pathLst>
              <a:path h="1248454" w="1248454">
                <a:moveTo>
                  <a:pt x="0" y="0"/>
                </a:moveTo>
                <a:lnTo>
                  <a:pt x="1248454" y="0"/>
                </a:lnTo>
                <a:lnTo>
                  <a:pt x="1248454" y="1248454"/>
                </a:lnTo>
                <a:lnTo>
                  <a:pt x="0" y="12484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800189" y="4386289"/>
            <a:ext cx="1266622" cy="1220563"/>
          </a:xfrm>
          <a:custGeom>
            <a:avLst/>
            <a:gdLst/>
            <a:ahLst/>
            <a:cxnLst/>
            <a:rect r="r" b="b" t="t" l="l"/>
            <a:pathLst>
              <a:path h="1220563" w="1266622">
                <a:moveTo>
                  <a:pt x="0" y="0"/>
                </a:moveTo>
                <a:lnTo>
                  <a:pt x="1266621" y="0"/>
                </a:lnTo>
                <a:lnTo>
                  <a:pt x="1266621" y="1220563"/>
                </a:lnTo>
                <a:lnTo>
                  <a:pt x="0" y="1220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>
            <a:off x="3059447" y="3972599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5157220" y="3972599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274451" y="3972599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188772" y="3972599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1290775" y="3918620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300126" y="3918620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81499" y="6460102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0668" y="3233245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90701" y="6460342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97914" y="10179483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92561" y="6301673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24448" y="3189754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24863" y="3233245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06017" y="6541063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6034" y="7158440"/>
            <a:ext cx="2487483" cy="10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Bibliotecas de Procesamiento de Imágenes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51472" y="1919288"/>
            <a:ext cx="2879636" cy="10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Frameworks de Aprendizaje Profundo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90701" y="7130105"/>
            <a:ext cx="2056552" cy="14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Redes Neuronales Convolucionales (CNN)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19356" y="2148516"/>
            <a:ext cx="2889859" cy="72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Conjunto de Datos  Etiquetado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92561" y="7180986"/>
            <a:ext cx="2056552" cy="10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Plataformas de Desarrollo Web y Móvil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74839" y="2148516"/>
            <a:ext cx="2431177" cy="72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Infraestructura Tecnológica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00126" y="7180986"/>
            <a:ext cx="2300429" cy="10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Herramientas de Análisis y Visualización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5356679" y="4036743"/>
            <a:ext cx="0" cy="186040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5356679" y="3233245"/>
            <a:ext cx="2056552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Etapa 08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02748" y="2115807"/>
            <a:ext cx="2056552" cy="72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1643B3"/>
                </a:solidFill>
                <a:latin typeface="Montserrat Bold"/>
              </a:rPr>
              <a:t>Evaluación y Pruebas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5856741" y="4381347"/>
            <a:ext cx="1114727" cy="1324190"/>
          </a:xfrm>
          <a:custGeom>
            <a:avLst/>
            <a:gdLst/>
            <a:ahLst/>
            <a:cxnLst/>
            <a:rect r="r" b="b" t="t" l="l"/>
            <a:pathLst>
              <a:path h="1324190" w="1114727">
                <a:moveTo>
                  <a:pt x="0" y="0"/>
                </a:moveTo>
                <a:lnTo>
                  <a:pt x="1114727" y="0"/>
                </a:lnTo>
                <a:lnTo>
                  <a:pt x="1114727" y="1324191"/>
                </a:lnTo>
                <a:lnTo>
                  <a:pt x="0" y="132419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9" id="39"/>
          <p:cNvSpPr txBox="true"/>
          <p:nvPr/>
        </p:nvSpPr>
        <p:spPr>
          <a:xfrm rot="0">
            <a:off x="4089136" y="611263"/>
            <a:ext cx="11730662" cy="73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239">
                <a:solidFill>
                  <a:srgbClr val="56AAF0"/>
                </a:solidFill>
                <a:latin typeface="Dynamo Medium"/>
              </a:rPr>
              <a:t>EVALUACIÓN DE HERRAMIENTAS Y TÉCNICAS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1351324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262586" y="-573763"/>
            <a:ext cx="11434572" cy="1143452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3318" t="0" r="-233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342304">
            <a:off x="-2249767" y="-4835383"/>
            <a:ext cx="8802070" cy="5889385"/>
          </a:xfrm>
          <a:custGeom>
            <a:avLst/>
            <a:gdLst/>
            <a:ahLst/>
            <a:cxnLst/>
            <a:rect r="r" b="b" t="t" l="l"/>
            <a:pathLst>
              <a:path h="5889385" w="8802070">
                <a:moveTo>
                  <a:pt x="0" y="0"/>
                </a:moveTo>
                <a:lnTo>
                  <a:pt x="8802070" y="0"/>
                </a:lnTo>
                <a:lnTo>
                  <a:pt x="8802070" y="5889384"/>
                </a:lnTo>
                <a:lnTo>
                  <a:pt x="0" y="5889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85059" y="8112260"/>
            <a:ext cx="4981956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B68BF"/>
                </a:solidFill>
                <a:latin typeface="Open Sans Extra Bold"/>
              </a:rPr>
              <a:t>Burgoa, Francisco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05186" y="7376294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205186" y="4192993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05186" y="5305425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05186" y="6459353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B68B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205186" y="3080561"/>
            <a:ext cx="323850" cy="3238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B68B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29611" y="2740990"/>
            <a:ext cx="4394002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B68BF"/>
                </a:solidFill>
                <a:latin typeface="Open Sans Extra Bold"/>
              </a:rPr>
              <a:t>Cortez, Gonzalo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85059" y="3743656"/>
            <a:ext cx="4339590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B68BF"/>
                </a:solidFill>
                <a:latin typeface="Open Sans Extra Bold"/>
              </a:rPr>
              <a:t>Escobar, Tomás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71986" y="5882772"/>
            <a:ext cx="10699893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B68BF"/>
                </a:solidFill>
                <a:latin typeface="Open Sans Extra Bold"/>
              </a:rPr>
              <a:t>Rosales Meyer A. Claudine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85059" y="6964178"/>
            <a:ext cx="4283107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B68BF"/>
                </a:solidFill>
                <a:latin typeface="Open Sans Extra Bold"/>
              </a:rPr>
              <a:t>Rafia, Agustina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97822" y="4893309"/>
            <a:ext cx="4969193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B68BF"/>
                </a:solidFill>
                <a:latin typeface="Open Sans Extra Bold"/>
              </a:rPr>
              <a:t>Yané, Ian Cristian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05186" y="8452619"/>
            <a:ext cx="323850" cy="32385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B68B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557338" y="1258417"/>
            <a:ext cx="11730662" cy="74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239">
                <a:solidFill>
                  <a:srgbClr val="0B68BF"/>
                </a:solidFill>
                <a:latin typeface="Dynamo Medium"/>
              </a:rPr>
              <a:t>INTEGRANTES DEL EQUIPO: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9933" y="4146469"/>
            <a:ext cx="7794694" cy="473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624" indent="-361312" lvl="1">
              <a:lnSpc>
                <a:spcPts val="4685"/>
              </a:lnSpc>
              <a:buFont typeface="Arial"/>
              <a:buChar char="•"/>
            </a:pPr>
            <a:r>
              <a:rPr lang="en-US" sz="3347" spc="13">
                <a:solidFill>
                  <a:srgbClr val="3275C5"/>
                </a:solidFill>
                <a:latin typeface="Source Sans Pro Bold"/>
              </a:rPr>
              <a:t>Objetivo Principal: Desarrollar un asistente de compras inteligente que mejore la experiencia de compra en línea para los usuarios que realice comparación de precios, seleccionar los precios más bajos y pueda realizar búsquedas personaluzadas</a:t>
            </a:r>
          </a:p>
          <a:p>
            <a:pPr algn="l">
              <a:lnSpc>
                <a:spcPts val="468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19532" y="2072240"/>
            <a:ext cx="914442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3275C5"/>
                </a:solidFill>
                <a:latin typeface="Dynamo Medium"/>
              </a:rPr>
              <a:t>OBJETIVO PRINCIPAL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815814"/>
            <a:ext cx="7919989" cy="5138289"/>
            <a:chOff x="0" y="0"/>
            <a:chExt cx="1990591" cy="12914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0591" cy="1291445"/>
            </a:xfrm>
            <a:custGeom>
              <a:avLst/>
              <a:gdLst/>
              <a:ahLst/>
              <a:cxnLst/>
              <a:rect r="r" b="b" t="t" l="l"/>
              <a:pathLst>
                <a:path h="1291445" w="1990591">
                  <a:moveTo>
                    <a:pt x="14663" y="0"/>
                  </a:moveTo>
                  <a:lnTo>
                    <a:pt x="1975929" y="0"/>
                  </a:lnTo>
                  <a:cubicBezTo>
                    <a:pt x="1979817" y="0"/>
                    <a:pt x="1983547" y="1545"/>
                    <a:pt x="1986297" y="4295"/>
                  </a:cubicBezTo>
                  <a:cubicBezTo>
                    <a:pt x="1989046" y="7044"/>
                    <a:pt x="1990591" y="10774"/>
                    <a:pt x="1990591" y="14663"/>
                  </a:cubicBezTo>
                  <a:lnTo>
                    <a:pt x="1990591" y="1276783"/>
                  </a:lnTo>
                  <a:cubicBezTo>
                    <a:pt x="1990591" y="1284881"/>
                    <a:pt x="1984027" y="1291445"/>
                    <a:pt x="1975929" y="1291445"/>
                  </a:cubicBezTo>
                  <a:lnTo>
                    <a:pt x="14663" y="1291445"/>
                  </a:lnTo>
                  <a:cubicBezTo>
                    <a:pt x="10774" y="1291445"/>
                    <a:pt x="7044" y="1289901"/>
                    <a:pt x="4295" y="1287151"/>
                  </a:cubicBezTo>
                  <a:cubicBezTo>
                    <a:pt x="1545" y="1284401"/>
                    <a:pt x="0" y="1280671"/>
                    <a:pt x="0" y="1276783"/>
                  </a:cubicBezTo>
                  <a:lnTo>
                    <a:pt x="0" y="14663"/>
                  </a:lnTo>
                  <a:cubicBezTo>
                    <a:pt x="0" y="6565"/>
                    <a:pt x="6565" y="0"/>
                    <a:pt x="14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5AAD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990591" cy="1386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3552" y="3533837"/>
            <a:ext cx="8227600" cy="5092045"/>
          </a:xfrm>
          <a:custGeom>
            <a:avLst/>
            <a:gdLst/>
            <a:ahLst/>
            <a:cxnLst/>
            <a:rect r="r" b="b" t="t" l="l"/>
            <a:pathLst>
              <a:path h="5092045" w="8227600">
                <a:moveTo>
                  <a:pt x="0" y="0"/>
                </a:moveTo>
                <a:lnTo>
                  <a:pt x="8227600" y="0"/>
                </a:lnTo>
                <a:lnTo>
                  <a:pt x="8227600" y="5092045"/>
                </a:lnTo>
                <a:lnTo>
                  <a:pt x="0" y="5092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41" t="0" r="-9241" b="-328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8698" y="2302133"/>
            <a:ext cx="4379510" cy="2118090"/>
          </a:xfrm>
          <a:custGeom>
            <a:avLst/>
            <a:gdLst/>
            <a:ahLst/>
            <a:cxnLst/>
            <a:rect r="r" b="b" t="t" l="l"/>
            <a:pathLst>
              <a:path h="2118090" w="4379510">
                <a:moveTo>
                  <a:pt x="4379511" y="2118090"/>
                </a:moveTo>
                <a:lnTo>
                  <a:pt x="0" y="2118090"/>
                </a:lnTo>
                <a:lnTo>
                  <a:pt x="0" y="0"/>
                </a:lnTo>
                <a:lnTo>
                  <a:pt x="4379511" y="0"/>
                </a:lnTo>
                <a:lnTo>
                  <a:pt x="4379511" y="21180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681111" y="3593801"/>
            <a:ext cx="4496405" cy="2174625"/>
          </a:xfrm>
          <a:custGeom>
            <a:avLst/>
            <a:gdLst/>
            <a:ahLst/>
            <a:cxnLst/>
            <a:rect r="r" b="b" t="t" l="l"/>
            <a:pathLst>
              <a:path h="2174625" w="4496405">
                <a:moveTo>
                  <a:pt x="4496405" y="2174625"/>
                </a:moveTo>
                <a:lnTo>
                  <a:pt x="0" y="2174625"/>
                </a:lnTo>
                <a:lnTo>
                  <a:pt x="0" y="0"/>
                </a:lnTo>
                <a:lnTo>
                  <a:pt x="4496405" y="0"/>
                </a:lnTo>
                <a:lnTo>
                  <a:pt x="4496405" y="21746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156" y="2935861"/>
            <a:ext cx="847542" cy="850635"/>
          </a:xfrm>
          <a:custGeom>
            <a:avLst/>
            <a:gdLst/>
            <a:ahLst/>
            <a:cxnLst/>
            <a:rect r="r" b="b" t="t" l="l"/>
            <a:pathLst>
              <a:path h="850635" w="847542">
                <a:moveTo>
                  <a:pt x="0" y="0"/>
                </a:moveTo>
                <a:lnTo>
                  <a:pt x="847542" y="0"/>
                </a:lnTo>
                <a:lnTo>
                  <a:pt x="847542" y="850635"/>
                </a:lnTo>
                <a:lnTo>
                  <a:pt x="0" y="850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3075" y="719455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3473" y="814352"/>
            <a:ext cx="1070072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</a:rPr>
              <a:t>OBJETIVOS ESPECIFICOS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3023" y="3068483"/>
            <a:ext cx="2418851" cy="129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447" spc="122">
                <a:solidFill>
                  <a:srgbClr val="FCFEFF"/>
                </a:solidFill>
                <a:latin typeface="Dynamo Medium"/>
              </a:rPr>
              <a:t>MEJORAR LA EXPERIENCIA DEL CLIENTE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325" y="3983068"/>
            <a:ext cx="2363810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</a:rPr>
              <a:t>SERVICE 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54262" y="4363073"/>
            <a:ext cx="2766813" cy="142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spc="135">
                <a:solidFill>
                  <a:srgbClr val="FCFEFF"/>
                </a:solidFill>
                <a:latin typeface="Dynamo Medium"/>
              </a:rPr>
              <a:t>OBTENER INFORMACIÓN DEL CLIENTE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91816" y="4420194"/>
            <a:ext cx="3727721" cy="396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9"/>
              </a:lnSpc>
            </a:pPr>
            <a:r>
              <a:rPr lang="en-US" sz="2820" spc="11">
                <a:solidFill>
                  <a:srgbClr val="3275C5"/>
                </a:solidFill>
                <a:latin typeface="Source Sans Pro Bold"/>
              </a:rPr>
              <a:t>El ACI puede automatizar tareas como la búsqueda de productos y la comparación de precios, lo que reducirá los costos operativos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635" y="4623964"/>
            <a:ext cx="4188042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11">
                <a:solidFill>
                  <a:srgbClr val="3275C5"/>
                </a:solidFill>
                <a:latin typeface="Source Sans Pro Bold"/>
              </a:rPr>
              <a:t>Ofrecer una experiencia de compra personalizada y eficiente a través de sugerencias de productos basadas en las preferencias e historial del usuario.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056281" y="6030955"/>
            <a:ext cx="4121234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11">
                <a:solidFill>
                  <a:srgbClr val="3275C5"/>
                </a:solidFill>
                <a:latin typeface="Source Sans Pro Bold"/>
              </a:rPr>
              <a:t>Recopilar datos sobre las preferencias de compra de los usuarios para mejorar la segmentación de mercado y las estrategias de marketing.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399982" y="5887644"/>
            <a:ext cx="4632084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11">
                <a:solidFill>
                  <a:srgbClr val="3275C5"/>
                </a:solidFill>
                <a:latin typeface="Source Sans Pro Bold"/>
              </a:rPr>
              <a:t>Disminuir la cantidad de usuarios que abandonan la plataforma sin realizar una compra, brindándoles una experiencia de búsqueda más rápida y satisfactoria.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true" flipV="true" rot="0">
            <a:off x="12866828" y="-97668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3254031" y="1992485"/>
            <a:ext cx="4685951" cy="2266296"/>
          </a:xfrm>
          <a:custGeom>
            <a:avLst/>
            <a:gdLst/>
            <a:ahLst/>
            <a:cxnLst/>
            <a:rect r="r" b="b" t="t" l="l"/>
            <a:pathLst>
              <a:path h="2266296" w="4685951">
                <a:moveTo>
                  <a:pt x="4685952" y="2266296"/>
                </a:moveTo>
                <a:lnTo>
                  <a:pt x="0" y="2266296"/>
                </a:lnTo>
                <a:lnTo>
                  <a:pt x="0" y="0"/>
                </a:lnTo>
                <a:lnTo>
                  <a:pt x="4685952" y="0"/>
                </a:lnTo>
                <a:lnTo>
                  <a:pt x="4685952" y="2266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21075" y="2654106"/>
            <a:ext cx="913458" cy="920150"/>
          </a:xfrm>
          <a:custGeom>
            <a:avLst/>
            <a:gdLst/>
            <a:ahLst/>
            <a:cxnLst/>
            <a:rect r="r" b="b" t="t" l="l"/>
            <a:pathLst>
              <a:path h="920150" w="913458">
                <a:moveTo>
                  <a:pt x="0" y="0"/>
                </a:moveTo>
                <a:lnTo>
                  <a:pt x="913458" y="0"/>
                </a:lnTo>
                <a:lnTo>
                  <a:pt x="913458" y="920150"/>
                </a:lnTo>
                <a:lnTo>
                  <a:pt x="0" y="920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4974325" y="3440915"/>
            <a:ext cx="4685951" cy="2266296"/>
          </a:xfrm>
          <a:custGeom>
            <a:avLst/>
            <a:gdLst/>
            <a:ahLst/>
            <a:cxnLst/>
            <a:rect r="r" b="b" t="t" l="l"/>
            <a:pathLst>
              <a:path h="2266296" w="4685951">
                <a:moveTo>
                  <a:pt x="4685951" y="2266296"/>
                </a:moveTo>
                <a:lnTo>
                  <a:pt x="0" y="2266296"/>
                </a:lnTo>
                <a:lnTo>
                  <a:pt x="0" y="0"/>
                </a:lnTo>
                <a:lnTo>
                  <a:pt x="4685951" y="0"/>
                </a:lnTo>
                <a:lnTo>
                  <a:pt x="4685951" y="2266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92669" y="4013073"/>
            <a:ext cx="812053" cy="928543"/>
          </a:xfrm>
          <a:custGeom>
            <a:avLst/>
            <a:gdLst/>
            <a:ahLst/>
            <a:cxnLst/>
            <a:rect r="r" b="b" t="t" l="l"/>
            <a:pathLst>
              <a:path h="928543" w="812053">
                <a:moveTo>
                  <a:pt x="0" y="0"/>
                </a:moveTo>
                <a:lnTo>
                  <a:pt x="812053" y="0"/>
                </a:lnTo>
                <a:lnTo>
                  <a:pt x="812053" y="928542"/>
                </a:lnTo>
                <a:lnTo>
                  <a:pt x="0" y="928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34112" y="4339279"/>
            <a:ext cx="920150" cy="920150"/>
          </a:xfrm>
          <a:custGeom>
            <a:avLst/>
            <a:gdLst/>
            <a:ahLst/>
            <a:cxnLst/>
            <a:rect r="r" b="b" t="t" l="l"/>
            <a:pathLst>
              <a:path h="920150" w="920150">
                <a:moveTo>
                  <a:pt x="0" y="0"/>
                </a:moveTo>
                <a:lnTo>
                  <a:pt x="920150" y="0"/>
                </a:lnTo>
                <a:lnTo>
                  <a:pt x="920150" y="920150"/>
                </a:lnTo>
                <a:lnTo>
                  <a:pt x="0" y="920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709510" y="4516913"/>
            <a:ext cx="2766813" cy="94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spc="135">
                <a:solidFill>
                  <a:srgbClr val="FCFEFF"/>
                </a:solidFill>
                <a:latin typeface="Dynamo Medium"/>
              </a:rPr>
              <a:t>REDUCIR LA TASA DE REBOTE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48858" y="2933819"/>
            <a:ext cx="2393178" cy="123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342" spc="117">
                <a:solidFill>
                  <a:srgbClr val="FCFEFF"/>
                </a:solidFill>
                <a:latin typeface="Dynamo Medium"/>
              </a:rPr>
              <a:t>REDUCCIÓN DE COSTOS OPRERATIVOS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984" y="3136061"/>
            <a:ext cx="4285144" cy="6421878"/>
          </a:xfrm>
          <a:custGeom>
            <a:avLst/>
            <a:gdLst/>
            <a:ahLst/>
            <a:cxnLst/>
            <a:rect r="r" b="b" t="t" l="l"/>
            <a:pathLst>
              <a:path h="6421878" w="4285144">
                <a:moveTo>
                  <a:pt x="0" y="0"/>
                </a:moveTo>
                <a:lnTo>
                  <a:pt x="4285144" y="0"/>
                </a:lnTo>
                <a:lnTo>
                  <a:pt x="4285144" y="6421878"/>
                </a:lnTo>
                <a:lnTo>
                  <a:pt x="0" y="642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71678" y="3227269"/>
            <a:ext cx="4285144" cy="6421878"/>
          </a:xfrm>
          <a:custGeom>
            <a:avLst/>
            <a:gdLst/>
            <a:ahLst/>
            <a:cxnLst/>
            <a:rect r="r" b="b" t="t" l="l"/>
            <a:pathLst>
              <a:path h="6421878" w="4285144">
                <a:moveTo>
                  <a:pt x="0" y="0"/>
                </a:moveTo>
                <a:lnTo>
                  <a:pt x="4285144" y="0"/>
                </a:lnTo>
                <a:lnTo>
                  <a:pt x="4285144" y="6421878"/>
                </a:lnTo>
                <a:lnTo>
                  <a:pt x="0" y="642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73385" y="4100711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0" y="0"/>
                </a:lnTo>
                <a:lnTo>
                  <a:pt x="1281730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3876" y="4100711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05228" y="3227269"/>
            <a:ext cx="4285144" cy="6421878"/>
          </a:xfrm>
          <a:custGeom>
            <a:avLst/>
            <a:gdLst/>
            <a:ahLst/>
            <a:cxnLst/>
            <a:rect r="r" b="b" t="t" l="l"/>
            <a:pathLst>
              <a:path h="6421878" w="4285144">
                <a:moveTo>
                  <a:pt x="0" y="0"/>
                </a:moveTo>
                <a:lnTo>
                  <a:pt x="4285145" y="0"/>
                </a:lnTo>
                <a:lnTo>
                  <a:pt x="4285145" y="6421878"/>
                </a:lnTo>
                <a:lnTo>
                  <a:pt x="0" y="642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91749" y="4120806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695496" y="3227269"/>
            <a:ext cx="4224284" cy="6330670"/>
          </a:xfrm>
          <a:custGeom>
            <a:avLst/>
            <a:gdLst/>
            <a:ahLst/>
            <a:cxnLst/>
            <a:rect r="r" b="b" t="t" l="l"/>
            <a:pathLst>
              <a:path h="6330670" w="4224284">
                <a:moveTo>
                  <a:pt x="0" y="0"/>
                </a:moveTo>
                <a:lnTo>
                  <a:pt x="4224284" y="0"/>
                </a:lnTo>
                <a:lnTo>
                  <a:pt x="4224284" y="6330670"/>
                </a:lnTo>
                <a:lnTo>
                  <a:pt x="0" y="633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66773" y="4080616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0" y="0"/>
                </a:lnTo>
                <a:lnTo>
                  <a:pt x="1281730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1515" y="6211275"/>
            <a:ext cx="4204950" cy="31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9">
                <a:solidFill>
                  <a:srgbClr val="3275C5"/>
                </a:solidFill>
                <a:latin typeface="Source Sans Pro Bold"/>
              </a:rPr>
              <a:t>Análisis del mercado actual: Estudiar el mercado de comercio electrónico de alimentos frescos, identificar las tendencias y las necesidades de los consumidores.</a:t>
            </a:r>
          </a:p>
          <a:p>
            <a:pPr algn="ctr">
              <a:lnSpc>
                <a:spcPts val="32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894154" y="685474"/>
            <a:ext cx="8325338" cy="161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4580">
                <a:solidFill>
                  <a:srgbClr val="56AAF0"/>
                </a:solidFill>
                <a:latin typeface="Dynamo Medium"/>
              </a:rPr>
              <a:t>COMPILACIÓN DE LA INFORMACIÓN DE LA EMPRESA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11062" y="6211275"/>
            <a:ext cx="4204950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9">
                <a:solidFill>
                  <a:srgbClr val="3275C5"/>
                </a:solidFill>
                <a:latin typeface="Source Sans Pro Bold"/>
              </a:rPr>
              <a:t>Competencia: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9">
                <a:solidFill>
                  <a:srgbClr val="3275C5"/>
                </a:solidFill>
                <a:latin typeface="Source Sans Pro Bold"/>
              </a:rPr>
              <a:t> Evaluar las estrategias de venta en línea de los principales competidores y analizar sus fortalezas y debilidades.</a:t>
            </a:r>
          </a:p>
          <a:p>
            <a:pPr algn="ctr">
              <a:lnSpc>
                <a:spcPts val="32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056822" y="6211275"/>
            <a:ext cx="4204950" cy="31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9">
                <a:solidFill>
                  <a:srgbClr val="3275C5"/>
                </a:solidFill>
                <a:latin typeface="Source Sans Pro Bold"/>
              </a:rPr>
              <a:t>Recursos disponibles: Identificar los recursos tecnológicos, humanos y financieros disponibles para el desarrollo e implementación del proyecto.</a:t>
            </a:r>
          </a:p>
          <a:p>
            <a:pPr algn="ctr">
              <a:lnSpc>
                <a:spcPts val="321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642773" y="6211275"/>
            <a:ext cx="4312736" cy="31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9">
                <a:solidFill>
                  <a:srgbClr val="3275C5"/>
                </a:solidFill>
                <a:latin typeface="Source Sans Pro Bold"/>
              </a:rPr>
              <a:t>Fortalezas y debilidades de la empresa: Evaluar  capacidades internas de la empresa para implementar un sistema de recomendación de productos basado en imágenes.</a:t>
            </a:r>
          </a:p>
          <a:p>
            <a:pPr algn="ctr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69328"/>
            <a:ext cx="9144000" cy="11037328"/>
            <a:chOff x="0" y="0"/>
            <a:chExt cx="12192000" cy="1471643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2384" t="0" r="22384" b="0"/>
            <a:stretch>
              <a:fillRect/>
            </a:stretch>
          </p:blipFill>
          <p:spPr>
            <a:xfrm flipH="false" flipV="false">
              <a:off x="0" y="0"/>
              <a:ext cx="12192000" cy="14716438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116795" y="2927113"/>
            <a:ext cx="8687432" cy="5137939"/>
          </a:xfrm>
          <a:custGeom>
            <a:avLst/>
            <a:gdLst/>
            <a:ahLst/>
            <a:cxnLst/>
            <a:rect r="r" b="b" t="t" l="l"/>
            <a:pathLst>
              <a:path h="5137939" w="8687432">
                <a:moveTo>
                  <a:pt x="0" y="0"/>
                </a:moveTo>
                <a:lnTo>
                  <a:pt x="8687432" y="0"/>
                </a:lnTo>
                <a:lnTo>
                  <a:pt x="8687432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33401" y="66675"/>
            <a:ext cx="10421198" cy="89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6"/>
              </a:lnSpc>
            </a:pPr>
          </a:p>
          <a:p>
            <a:pPr algn="l" marL="0" indent="0" lvl="0">
              <a:lnSpc>
                <a:spcPts val="3486"/>
              </a:lnSpc>
            </a:pPr>
            <a:r>
              <a:rPr lang="en-US" sz="3486">
                <a:solidFill>
                  <a:srgbClr val="FFFFFF"/>
                </a:solidFill>
                <a:latin typeface="Montserrat Heavy"/>
              </a:rPr>
              <a:t>DEFINICIÓN DE OBJETIVOS COMERCIALES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585" y="1153421"/>
            <a:ext cx="8227780" cy="921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spc="12" u="sng">
                <a:solidFill>
                  <a:srgbClr val="FFFFFF"/>
                </a:solidFill>
                <a:latin typeface="Source Sans Pro Bold"/>
              </a:rPr>
              <a:t>Objetivos cuantitativos</a:t>
            </a: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: 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Aumento del 20% en las ventas en línea.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Reducción del 15% en la tasa de rebote.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Mejora del 10% en la satisfacción del cliente.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Optimización del inventario para reducir el desperdicio de alimentos en un 5%.</a:t>
            </a:r>
          </a:p>
          <a:p>
            <a:pPr algn="l">
              <a:lnSpc>
                <a:spcPts val="4311"/>
              </a:lnSpc>
            </a:pPr>
          </a:p>
          <a:p>
            <a:pPr algn="l">
              <a:lnSpc>
                <a:spcPts val="4311"/>
              </a:lnSpc>
            </a:pPr>
            <a:r>
              <a:rPr lang="en-US" sz="3079" spc="12" u="sng">
                <a:solidFill>
                  <a:srgbClr val="FFFFFF"/>
                </a:solidFill>
                <a:latin typeface="Source Sans Pro Bold"/>
              </a:rPr>
              <a:t>Objetivos cualitativos</a:t>
            </a: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: 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Mejorar la experiencia de compra general del cliente.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Fortalecer la lealtad del cliente y la imagen de marca.</a:t>
            </a:r>
          </a:p>
          <a:p>
            <a:pPr algn="l" marL="664901" indent="-332451" lvl="1">
              <a:lnSpc>
                <a:spcPts val="4311"/>
              </a:lnSpc>
              <a:buFont typeface="Arial"/>
              <a:buChar char="•"/>
            </a:pPr>
            <a:r>
              <a:rPr lang="en-US" sz="3079" spc="12">
                <a:solidFill>
                  <a:srgbClr val="FFFFFF"/>
                </a:solidFill>
                <a:latin typeface="Source Sans Pro Bold"/>
              </a:rPr>
              <a:t>Obtener información valiosa sobre las preferencias de compra de los clientes para una mejor toma de decisiones estratégicas</a:t>
            </a:r>
          </a:p>
          <a:p>
            <a:pPr algn="l">
              <a:lnSpc>
                <a:spcPts val="431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5276" y="1571717"/>
            <a:ext cx="5169945" cy="3766187"/>
            <a:chOff x="0" y="0"/>
            <a:chExt cx="5090619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0619" cy="3708400"/>
            </a:xfrm>
            <a:custGeom>
              <a:avLst/>
              <a:gdLst/>
              <a:ahLst/>
              <a:cxnLst/>
              <a:rect r="r" b="b" t="t" l="l"/>
              <a:pathLst>
                <a:path h="3708400" w="5090619">
                  <a:moveTo>
                    <a:pt x="3817964" y="0"/>
                  </a:moveTo>
                  <a:lnTo>
                    <a:pt x="1272655" y="0"/>
                  </a:lnTo>
                  <a:lnTo>
                    <a:pt x="0" y="1854200"/>
                  </a:lnTo>
                  <a:lnTo>
                    <a:pt x="1272655" y="3708400"/>
                  </a:lnTo>
                  <a:lnTo>
                    <a:pt x="3817965" y="3708400"/>
                  </a:lnTo>
                  <a:lnTo>
                    <a:pt x="5090619" y="1854200"/>
                  </a:lnTo>
                  <a:close/>
                </a:path>
              </a:pathLst>
            </a:custGeom>
            <a:blipFill>
              <a:blip r:embed="rId2"/>
              <a:stretch>
                <a:fillRect l="-47915" t="0" r="-4791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527" y="5741435"/>
            <a:ext cx="5619715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 u="sng">
                <a:solidFill>
                  <a:srgbClr val="3275C5"/>
                </a:solidFill>
                <a:latin typeface="Source Sans Pro Bold"/>
              </a:rPr>
              <a:t>Análisis de ventas en línea</a:t>
            </a: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: Estudiar el historial de ventas en línea del supermercado para identificar tendencias, patrones de compra y productos más vendidos.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44448" y="3977591"/>
            <a:ext cx="270734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CFEFF"/>
                </a:solidFill>
                <a:latin typeface="Dynamo Medium"/>
              </a:rPr>
              <a:t>VISION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0800000">
            <a:off x="-588698" y="78845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8121" y="5741435"/>
            <a:ext cx="5854594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 u="sng">
                <a:solidFill>
                  <a:srgbClr val="3275C5"/>
                </a:solidFill>
                <a:latin typeface="Source Sans Pro Bold"/>
              </a:rPr>
              <a:t>Comportamiento del usuario: </a:t>
            </a: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Analizar el comportamiento de los usuarios en la plataforma de comercio electrónico, como las búsquedas realizadas, las páginas visitadas y los productos añadidos al carrito.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52715" y="5741435"/>
            <a:ext cx="5619715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 spc="11" u="sng">
                <a:solidFill>
                  <a:srgbClr val="3275C5"/>
                </a:solidFill>
                <a:latin typeface="Source Sans Pro Bold"/>
              </a:rPr>
              <a:t>Encuestas de satisfacción del cliente: </a:t>
            </a:r>
            <a:r>
              <a:rPr lang="en-US" sz="2999" spc="11">
                <a:solidFill>
                  <a:srgbClr val="3275C5"/>
                </a:solidFill>
                <a:latin typeface="Source Sans Pro Bold"/>
              </a:rPr>
              <a:t>Realizar encuestas para comprender las necesidades, preferencias y expectativas de los clientes en cuanto a la experiencia de compra en línea.</a:t>
            </a:r>
          </a:p>
          <a:p>
            <a:pPr algn="l">
              <a:lnSpc>
                <a:spcPts val="419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657037" y="1797295"/>
            <a:ext cx="5336762" cy="3766187"/>
            <a:chOff x="0" y="0"/>
            <a:chExt cx="5254877" cy="37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54877" cy="3708400"/>
            </a:xfrm>
            <a:custGeom>
              <a:avLst/>
              <a:gdLst/>
              <a:ahLst/>
              <a:cxnLst/>
              <a:rect r="r" b="b" t="t" l="l"/>
              <a:pathLst>
                <a:path h="3708400" w="5254877">
                  <a:moveTo>
                    <a:pt x="3941157" y="0"/>
                  </a:moveTo>
                  <a:lnTo>
                    <a:pt x="1313719" y="0"/>
                  </a:lnTo>
                  <a:lnTo>
                    <a:pt x="0" y="1854200"/>
                  </a:lnTo>
                  <a:lnTo>
                    <a:pt x="1313719" y="3708400"/>
                  </a:lnTo>
                  <a:lnTo>
                    <a:pt x="3941157" y="3708400"/>
                  </a:lnTo>
                  <a:lnTo>
                    <a:pt x="5254877" y="1854200"/>
                  </a:lnTo>
                  <a:close/>
                </a:path>
              </a:pathLst>
            </a:custGeom>
            <a:blipFill>
              <a:blip r:embed="rId4"/>
              <a:stretch>
                <a:fillRect l="-8808" t="0" r="-880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02485" y="1571717"/>
            <a:ext cx="5169945" cy="3766187"/>
            <a:chOff x="0" y="0"/>
            <a:chExt cx="5090619" cy="370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90619" cy="3708400"/>
            </a:xfrm>
            <a:custGeom>
              <a:avLst/>
              <a:gdLst/>
              <a:ahLst/>
              <a:cxnLst/>
              <a:rect r="r" b="b" t="t" l="l"/>
              <a:pathLst>
                <a:path h="3708400" w="5090619">
                  <a:moveTo>
                    <a:pt x="3817964" y="0"/>
                  </a:moveTo>
                  <a:lnTo>
                    <a:pt x="1272655" y="0"/>
                  </a:lnTo>
                  <a:lnTo>
                    <a:pt x="0" y="1854200"/>
                  </a:lnTo>
                  <a:lnTo>
                    <a:pt x="1272655" y="3708400"/>
                  </a:lnTo>
                  <a:lnTo>
                    <a:pt x="3817965" y="3708400"/>
                  </a:lnTo>
                  <a:lnTo>
                    <a:pt x="5090619" y="1854200"/>
                  </a:lnTo>
                  <a:close/>
                </a:path>
              </a:pathLst>
            </a:custGeom>
            <a:blipFill>
              <a:blip r:embed="rId5"/>
              <a:stretch>
                <a:fillRect l="-13036" t="0" r="-1303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9583321">
            <a:off x="3660010" y="7521806"/>
            <a:ext cx="8802070" cy="5889385"/>
          </a:xfrm>
          <a:custGeom>
            <a:avLst/>
            <a:gdLst/>
            <a:ahLst/>
            <a:cxnLst/>
            <a:rect r="r" b="b" t="t" l="l"/>
            <a:pathLst>
              <a:path h="5889385" w="8802070">
                <a:moveTo>
                  <a:pt x="0" y="0"/>
                </a:moveTo>
                <a:lnTo>
                  <a:pt x="8802069" y="0"/>
                </a:lnTo>
                <a:lnTo>
                  <a:pt x="8802069" y="5889384"/>
                </a:lnTo>
                <a:lnTo>
                  <a:pt x="0" y="5889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44448" y="327172"/>
            <a:ext cx="8070082" cy="10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56AAF0"/>
                </a:solidFill>
                <a:latin typeface="Dynamo Medium"/>
              </a:rPr>
              <a:t>CRITERIOS DE RENDIMIENTO COMERCIAL: EVALUACIÓN DE LA SITUACIÓN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0749">
            <a:off x="-2337225" y="2328025"/>
            <a:ext cx="5078842" cy="6541834"/>
          </a:xfrm>
          <a:custGeom>
            <a:avLst/>
            <a:gdLst/>
            <a:ahLst/>
            <a:cxnLst/>
            <a:rect r="r" b="b" t="t" l="l"/>
            <a:pathLst>
              <a:path h="6541834" w="5078842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01570" y="629859"/>
            <a:ext cx="7000610" cy="1345357"/>
            <a:chOff x="0" y="0"/>
            <a:chExt cx="5420212" cy="1041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1041641"/>
            </a:xfrm>
            <a:custGeom>
              <a:avLst/>
              <a:gdLst/>
              <a:ahLst/>
              <a:cxnLst/>
              <a:rect r="r" b="b" t="t" l="l"/>
              <a:pathLst>
                <a:path h="1041641" w="5420212">
                  <a:moveTo>
                    <a:pt x="529575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917181"/>
                  </a:lnTo>
                  <a:cubicBezTo>
                    <a:pt x="5420212" y="985761"/>
                    <a:pt x="5364332" y="1041641"/>
                    <a:pt x="5295752" y="10416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-4249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-16006" r="0" b="-1600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615600" y="2785813"/>
            <a:ext cx="4277283" cy="5189809"/>
            <a:chOff x="0" y="0"/>
            <a:chExt cx="3311680" cy="40182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680" cy="4018202"/>
            </a:xfrm>
            <a:custGeom>
              <a:avLst/>
              <a:gdLst/>
              <a:ahLst/>
              <a:cxnLst/>
              <a:rect r="r" b="b" t="t" l="l"/>
              <a:pathLst>
                <a:path h="4018202" w="3311680">
                  <a:moveTo>
                    <a:pt x="3187220" y="4018202"/>
                  </a:moveTo>
                  <a:lnTo>
                    <a:pt x="124460" y="4018202"/>
                  </a:lnTo>
                  <a:cubicBezTo>
                    <a:pt x="55880" y="4018202"/>
                    <a:pt x="0" y="3962322"/>
                    <a:pt x="0" y="38937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87220" y="0"/>
                  </a:lnTo>
                  <a:cubicBezTo>
                    <a:pt x="3255800" y="0"/>
                    <a:pt x="3311680" y="55880"/>
                    <a:pt x="3311680" y="124460"/>
                  </a:cubicBezTo>
                  <a:lnTo>
                    <a:pt x="3311680" y="3893742"/>
                  </a:lnTo>
                  <a:cubicBezTo>
                    <a:pt x="3311680" y="3962322"/>
                    <a:pt x="3255800" y="4018202"/>
                    <a:pt x="3187220" y="40182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73325" y="2757926"/>
            <a:ext cx="4028244" cy="5217696"/>
            <a:chOff x="0" y="0"/>
            <a:chExt cx="3118862" cy="40397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18862" cy="4039794"/>
            </a:xfrm>
            <a:custGeom>
              <a:avLst/>
              <a:gdLst/>
              <a:ahLst/>
              <a:cxnLst/>
              <a:rect r="r" b="b" t="t" l="l"/>
              <a:pathLst>
                <a:path h="4039794" w="3118862">
                  <a:moveTo>
                    <a:pt x="2994402" y="4039794"/>
                  </a:moveTo>
                  <a:lnTo>
                    <a:pt x="124460" y="4039794"/>
                  </a:lnTo>
                  <a:cubicBezTo>
                    <a:pt x="55880" y="4039794"/>
                    <a:pt x="0" y="3983914"/>
                    <a:pt x="0" y="39153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94402" y="0"/>
                  </a:lnTo>
                  <a:cubicBezTo>
                    <a:pt x="3062982" y="0"/>
                    <a:pt x="3118862" y="55880"/>
                    <a:pt x="3118862" y="124460"/>
                  </a:cubicBezTo>
                  <a:lnTo>
                    <a:pt x="3118862" y="3915334"/>
                  </a:lnTo>
                  <a:cubicBezTo>
                    <a:pt x="3118862" y="3983914"/>
                    <a:pt x="3062982" y="4039794"/>
                    <a:pt x="2994402" y="40397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2792092"/>
            <a:ext cx="4381675" cy="5183531"/>
            <a:chOff x="0" y="0"/>
            <a:chExt cx="3392506" cy="40133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92506" cy="4013341"/>
            </a:xfrm>
            <a:custGeom>
              <a:avLst/>
              <a:gdLst/>
              <a:ahLst/>
              <a:cxnLst/>
              <a:rect r="r" b="b" t="t" l="l"/>
              <a:pathLst>
                <a:path h="4013341" w="3392506">
                  <a:moveTo>
                    <a:pt x="3268045" y="4013341"/>
                  </a:moveTo>
                  <a:lnTo>
                    <a:pt x="124460" y="4013341"/>
                  </a:lnTo>
                  <a:cubicBezTo>
                    <a:pt x="55880" y="4013341"/>
                    <a:pt x="0" y="3957461"/>
                    <a:pt x="0" y="3888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8046" y="0"/>
                  </a:lnTo>
                  <a:cubicBezTo>
                    <a:pt x="3336626" y="0"/>
                    <a:pt x="3392506" y="55880"/>
                    <a:pt x="3392506" y="124460"/>
                  </a:cubicBezTo>
                  <a:lnTo>
                    <a:pt x="3392506" y="3888881"/>
                  </a:lnTo>
                  <a:cubicBezTo>
                    <a:pt x="3392506" y="3957461"/>
                    <a:pt x="3336626" y="4013341"/>
                    <a:pt x="3268046" y="4013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93722" y="2757926"/>
            <a:ext cx="3977694" cy="5217696"/>
            <a:chOff x="0" y="0"/>
            <a:chExt cx="3079724" cy="40397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79724" cy="4039794"/>
            </a:xfrm>
            <a:custGeom>
              <a:avLst/>
              <a:gdLst/>
              <a:ahLst/>
              <a:cxnLst/>
              <a:rect r="r" b="b" t="t" l="l"/>
              <a:pathLst>
                <a:path h="4039794" w="3079724">
                  <a:moveTo>
                    <a:pt x="2955264" y="4039794"/>
                  </a:moveTo>
                  <a:lnTo>
                    <a:pt x="124460" y="4039794"/>
                  </a:lnTo>
                  <a:cubicBezTo>
                    <a:pt x="55880" y="4039794"/>
                    <a:pt x="0" y="3983914"/>
                    <a:pt x="0" y="39153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5264" y="0"/>
                  </a:lnTo>
                  <a:cubicBezTo>
                    <a:pt x="3023844" y="0"/>
                    <a:pt x="3079724" y="55880"/>
                    <a:pt x="3079724" y="124460"/>
                  </a:cubicBezTo>
                  <a:lnTo>
                    <a:pt x="3079724" y="3915334"/>
                  </a:lnTo>
                  <a:cubicBezTo>
                    <a:pt x="3079724" y="3983914"/>
                    <a:pt x="3023844" y="4039794"/>
                    <a:pt x="2955264" y="40397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83499" y="3136510"/>
            <a:ext cx="3787918" cy="394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2803" spc="11" u="sng">
                <a:solidFill>
                  <a:srgbClr val="3275C5"/>
                </a:solidFill>
                <a:latin typeface="Source Sans Pro Bold"/>
              </a:rPr>
              <a:t>Análisis de ventas:</a:t>
            </a:r>
            <a:r>
              <a:rPr lang="en-US" sz="2803" spc="11">
                <a:solidFill>
                  <a:srgbClr val="3275C5"/>
                </a:solidFill>
                <a:latin typeface="Source Sans Pro Bold"/>
              </a:rPr>
              <a:t> Identificar las frutas y verduras más vendidas en línea, los patrones de compra estacionales y las preferencias por marcas o certificaciones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15600" y="3182151"/>
            <a:ext cx="4026167" cy="434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779" indent="-297889" lvl="1">
              <a:lnSpc>
                <a:spcPts val="3863"/>
              </a:lnSpc>
              <a:buFont typeface="Arial"/>
              <a:buChar char="•"/>
            </a:pPr>
            <a:r>
              <a:rPr lang="en-US" sz="2759" spc="11" u="sng">
                <a:solidFill>
                  <a:srgbClr val="3275C5"/>
                </a:solidFill>
                <a:latin typeface="Source Sans Pro Bold"/>
              </a:rPr>
              <a:t>Comportamiento del usuario: </a:t>
            </a:r>
            <a:r>
              <a:rPr lang="en-US" sz="2759" spc="11">
                <a:solidFill>
                  <a:srgbClr val="3275C5"/>
                </a:solidFill>
                <a:latin typeface="Source Sans Pro Bold"/>
              </a:rPr>
              <a:t>Evaluar si los usuarios buscan productos específicos o navegan por categorías, si utilizan filtros de búsqueda y si comparan precios</a:t>
            </a:r>
            <a:r>
              <a:rPr lang="en-US" sz="2759" spc="11" u="sng">
                <a:solidFill>
                  <a:srgbClr val="3275C5"/>
                </a:solidFill>
                <a:latin typeface="Source Sans Pro Bold"/>
              </a:rPr>
              <a:t>.</a:t>
            </a:r>
          </a:p>
          <a:p>
            <a:pPr algn="l">
              <a:lnSpc>
                <a:spcPts val="386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030500" y="3113008"/>
            <a:ext cx="3771069" cy="491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04" indent="-300952" lvl="1">
              <a:lnSpc>
                <a:spcPts val="3903"/>
              </a:lnSpc>
              <a:buFont typeface="Arial"/>
              <a:buChar char="•"/>
            </a:pPr>
            <a:r>
              <a:rPr lang="en-US" sz="2787" spc="11" u="sng">
                <a:solidFill>
                  <a:srgbClr val="3275C5"/>
                </a:solidFill>
                <a:latin typeface="Source Sans Pro Bold"/>
              </a:rPr>
              <a:t>Preferencias del cliente: </a:t>
            </a:r>
            <a:r>
              <a:rPr lang="en-US" sz="2787" spc="11">
                <a:solidFill>
                  <a:srgbClr val="3275C5"/>
                </a:solidFill>
                <a:latin typeface="Source Sans Pro Bold"/>
              </a:rPr>
              <a:t>Identificación de las características de productos más valoradas por los clientes, como frescura, precio y disponibilidad</a:t>
            </a:r>
            <a:r>
              <a:rPr lang="en-US" sz="2787" spc="11" u="sng">
                <a:solidFill>
                  <a:srgbClr val="3275C5"/>
                </a:solidFill>
                <a:latin typeface="Source Sans Pro Bold"/>
              </a:rPr>
              <a:t>.</a:t>
            </a:r>
          </a:p>
          <a:p>
            <a:pPr algn="l">
              <a:lnSpc>
                <a:spcPts val="390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892884" y="3172626"/>
            <a:ext cx="4297634" cy="444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352" indent="-302676" lvl="1">
              <a:lnSpc>
                <a:spcPts val="3925"/>
              </a:lnSpc>
              <a:buFont typeface="Arial"/>
              <a:buChar char="•"/>
            </a:pPr>
            <a:r>
              <a:rPr lang="en-US" sz="2803" spc="11" u="sng">
                <a:solidFill>
                  <a:srgbClr val="3275C5"/>
                </a:solidFill>
                <a:latin typeface="Source Sans Pro Bold"/>
              </a:rPr>
              <a:t>Satisfacción del cliente:</a:t>
            </a:r>
            <a:r>
              <a:rPr lang="en-US" sz="2803" spc="11">
                <a:solidFill>
                  <a:srgbClr val="3275C5"/>
                </a:solidFill>
                <a:latin typeface="Source Sans Pro Bold"/>
              </a:rPr>
              <a:t> Determinar si los clientes están satisfechos con la selección de productos en línea, la facilidad de búsqueda y la calidad de las imágenes.</a:t>
            </a:r>
          </a:p>
          <a:p>
            <a:pPr algn="l">
              <a:lnSpc>
                <a:spcPts val="3925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56709"/>
            <a:ext cx="6023162" cy="1491656"/>
            <a:chOff x="0" y="0"/>
            <a:chExt cx="4663425" cy="11549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63425" cy="1154912"/>
            </a:xfrm>
            <a:custGeom>
              <a:avLst/>
              <a:gdLst/>
              <a:ahLst/>
              <a:cxnLst/>
              <a:rect r="r" b="b" t="t" l="l"/>
              <a:pathLst>
                <a:path h="1154912" w="4663425">
                  <a:moveTo>
                    <a:pt x="4538964" y="1154912"/>
                  </a:moveTo>
                  <a:lnTo>
                    <a:pt x="124460" y="1154912"/>
                  </a:lnTo>
                  <a:cubicBezTo>
                    <a:pt x="55880" y="1154912"/>
                    <a:pt x="0" y="1099032"/>
                    <a:pt x="0" y="10304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38965" y="0"/>
                  </a:lnTo>
                  <a:cubicBezTo>
                    <a:pt x="4607545" y="0"/>
                    <a:pt x="4663425" y="55880"/>
                    <a:pt x="4663425" y="124460"/>
                  </a:cubicBezTo>
                  <a:lnTo>
                    <a:pt x="4663425" y="1030452"/>
                  </a:lnTo>
                  <a:cubicBezTo>
                    <a:pt x="4663425" y="1099032"/>
                    <a:pt x="4607545" y="1154912"/>
                    <a:pt x="4538965" y="11549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75917" y="585627"/>
            <a:ext cx="6549537" cy="575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3348">
                <a:solidFill>
                  <a:srgbClr val="56AAF0"/>
                </a:solidFill>
                <a:latin typeface="Dynamo Medium"/>
              </a:rPr>
              <a:t> EVALUACIÓN DE LA SITUACIÓN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35237" y="2848250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79907" y="121175"/>
            <a:ext cx="7400494" cy="84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4914">
                <a:solidFill>
                  <a:srgbClr val="56AAF0"/>
                </a:solidFill>
                <a:latin typeface="Dynamo Medium"/>
              </a:rPr>
              <a:t>INVENTARIO DE RECURSOS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604635" y="1234406"/>
            <a:ext cx="8654665" cy="2797124"/>
            <a:chOff x="0" y="0"/>
            <a:chExt cx="6700862" cy="21656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00862" cy="2165669"/>
            </a:xfrm>
            <a:custGeom>
              <a:avLst/>
              <a:gdLst/>
              <a:ahLst/>
              <a:cxnLst/>
              <a:rect r="r" b="b" t="t" l="l"/>
              <a:pathLst>
                <a:path h="2165669" w="6700862">
                  <a:moveTo>
                    <a:pt x="6576402" y="2165669"/>
                  </a:moveTo>
                  <a:lnTo>
                    <a:pt x="124460" y="2165669"/>
                  </a:lnTo>
                  <a:cubicBezTo>
                    <a:pt x="55880" y="2165669"/>
                    <a:pt x="0" y="2109789"/>
                    <a:pt x="0" y="2041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76402" y="0"/>
                  </a:lnTo>
                  <a:cubicBezTo>
                    <a:pt x="6644982" y="0"/>
                    <a:pt x="6700862" y="55880"/>
                    <a:pt x="6700862" y="124460"/>
                  </a:cubicBezTo>
                  <a:lnTo>
                    <a:pt x="6700862" y="2041209"/>
                  </a:lnTo>
                  <a:cubicBezTo>
                    <a:pt x="6700862" y="2109789"/>
                    <a:pt x="6644982" y="2165669"/>
                    <a:pt x="6576402" y="2165669"/>
                  </a:cubicBezTo>
                  <a:close/>
                </a:path>
              </a:pathLst>
            </a:custGeom>
            <a:solidFill>
              <a:srgbClr val="3275C5">
                <a:alpha val="1764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34664" y="1415630"/>
            <a:ext cx="8994607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0">
                <a:solidFill>
                  <a:srgbClr val="1643B3"/>
                </a:solidFill>
                <a:latin typeface="Source Sans Pro Bold"/>
              </a:rPr>
              <a:t>Infraestructura para el procesamiento de imágenes (servidores, GPU).</a:t>
            </a:r>
          </a:p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0">
                <a:solidFill>
                  <a:srgbClr val="1643B3"/>
                </a:solidFill>
                <a:latin typeface="Source Sans Pro Bold"/>
              </a:rPr>
              <a:t>Plataforma de desarrollo (Python, TensorFlow, PyTorch).</a:t>
            </a:r>
          </a:p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0">
                <a:solidFill>
                  <a:srgbClr val="1643B3"/>
                </a:solidFill>
                <a:latin typeface="Source Sans Pro Bold"/>
              </a:rPr>
              <a:t>Conjunto de datos etiquetado de frutas y verduras.</a:t>
            </a:r>
          </a:p>
          <a:p>
            <a:pPr algn="ctr">
              <a:lnSpc>
                <a:spcPts val="377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604635" y="4298230"/>
            <a:ext cx="8575639" cy="2464138"/>
            <a:chOff x="0" y="0"/>
            <a:chExt cx="6639676" cy="19078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39676" cy="1907855"/>
            </a:xfrm>
            <a:custGeom>
              <a:avLst/>
              <a:gdLst/>
              <a:ahLst/>
              <a:cxnLst/>
              <a:rect r="r" b="b" t="t" l="l"/>
              <a:pathLst>
                <a:path h="1907855" w="6639676">
                  <a:moveTo>
                    <a:pt x="6515216" y="1907855"/>
                  </a:moveTo>
                  <a:lnTo>
                    <a:pt x="124460" y="1907855"/>
                  </a:lnTo>
                  <a:cubicBezTo>
                    <a:pt x="55880" y="1907855"/>
                    <a:pt x="0" y="1851975"/>
                    <a:pt x="0" y="1783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15216" y="0"/>
                  </a:lnTo>
                  <a:cubicBezTo>
                    <a:pt x="6583797" y="0"/>
                    <a:pt x="6639676" y="55880"/>
                    <a:pt x="6639676" y="124460"/>
                  </a:cubicBezTo>
                  <a:lnTo>
                    <a:pt x="6639676" y="1783395"/>
                  </a:lnTo>
                  <a:cubicBezTo>
                    <a:pt x="6639676" y="1851975"/>
                    <a:pt x="6583797" y="1907855"/>
                    <a:pt x="6515216" y="1907855"/>
                  </a:cubicBezTo>
                  <a:close/>
                </a:path>
              </a:pathLst>
            </a:custGeom>
            <a:solidFill>
              <a:srgbClr val="3275C5">
                <a:alpha val="17647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426657" y="4639106"/>
            <a:ext cx="847280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0">
                <a:solidFill>
                  <a:srgbClr val="1643B3"/>
                </a:solidFill>
                <a:latin typeface="Source Sans Pro Bold"/>
              </a:rPr>
              <a:t>Financieros: Presupuesto para desarrollo, implementación, y marketing del asistente de compras.</a:t>
            </a:r>
          </a:p>
          <a:p>
            <a:pPr algn="ctr">
              <a:lnSpc>
                <a:spcPts val="377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8604635" y="7114793"/>
            <a:ext cx="8575639" cy="2531301"/>
            <a:chOff x="0" y="0"/>
            <a:chExt cx="6639676" cy="19598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39676" cy="1959856"/>
            </a:xfrm>
            <a:custGeom>
              <a:avLst/>
              <a:gdLst/>
              <a:ahLst/>
              <a:cxnLst/>
              <a:rect r="r" b="b" t="t" l="l"/>
              <a:pathLst>
                <a:path h="1959856" w="6639676">
                  <a:moveTo>
                    <a:pt x="6515216" y="1959856"/>
                  </a:moveTo>
                  <a:lnTo>
                    <a:pt x="124460" y="1959856"/>
                  </a:lnTo>
                  <a:cubicBezTo>
                    <a:pt x="55880" y="1959856"/>
                    <a:pt x="0" y="1903976"/>
                    <a:pt x="0" y="18353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15216" y="0"/>
                  </a:lnTo>
                  <a:cubicBezTo>
                    <a:pt x="6583797" y="0"/>
                    <a:pt x="6639676" y="55880"/>
                    <a:pt x="6639676" y="124460"/>
                  </a:cubicBezTo>
                  <a:lnTo>
                    <a:pt x="6639676" y="1835396"/>
                  </a:lnTo>
                  <a:cubicBezTo>
                    <a:pt x="6639676" y="1903976"/>
                    <a:pt x="6583797" y="1959856"/>
                    <a:pt x="6515216" y="1959856"/>
                  </a:cubicBezTo>
                  <a:close/>
                </a:path>
              </a:pathLst>
            </a:custGeom>
            <a:solidFill>
              <a:srgbClr val="3275C5">
                <a:alpha val="17647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49753" y="7238618"/>
            <a:ext cx="8149706" cy="283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4918" indent="-292459" lvl="1">
              <a:lnSpc>
                <a:spcPts val="3792"/>
              </a:lnSpc>
              <a:buFont typeface="Arial"/>
              <a:buChar char="•"/>
            </a:pPr>
            <a:r>
              <a:rPr lang="en-US" sz="2709" spc="10">
                <a:solidFill>
                  <a:srgbClr val="1643B3"/>
                </a:solidFill>
                <a:latin typeface="Source Sans Pro Bold"/>
              </a:rPr>
              <a:t>Equipo: Ingenieros de software (desarrollo y mantenimiento).</a:t>
            </a:r>
          </a:p>
          <a:p>
            <a:pPr algn="ctr" marL="584918" indent="-292459" lvl="1">
              <a:lnSpc>
                <a:spcPts val="3792"/>
              </a:lnSpc>
              <a:buFont typeface="Arial"/>
              <a:buChar char="•"/>
            </a:pPr>
            <a:r>
              <a:rPr lang="en-US" sz="2709" spc="10">
                <a:solidFill>
                  <a:srgbClr val="1643B3"/>
                </a:solidFill>
                <a:latin typeface="Source Sans Pro Bold"/>
              </a:rPr>
              <a:t>Especialistas en aprendizaje automático y procesamiento de imágenes.</a:t>
            </a:r>
          </a:p>
          <a:p>
            <a:pPr algn="ctr" marL="584918" indent="-292459" lvl="1">
              <a:lnSpc>
                <a:spcPts val="3792"/>
              </a:lnSpc>
              <a:buFont typeface="Arial"/>
              <a:buChar char="•"/>
            </a:pPr>
            <a:r>
              <a:rPr lang="en-US" sz="2709" spc="10">
                <a:solidFill>
                  <a:srgbClr val="1643B3"/>
                </a:solidFill>
                <a:latin typeface="Source Sans Pro Bold"/>
              </a:rPr>
              <a:t>Diseñadores de interfaz de usuario.</a:t>
            </a:r>
          </a:p>
          <a:p>
            <a:pPr algn="ctr">
              <a:lnSpc>
                <a:spcPts val="3792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445118" y="2396517"/>
            <a:ext cx="5290119" cy="6416849"/>
            <a:chOff x="0" y="0"/>
            <a:chExt cx="1023441" cy="12414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3441" cy="1241422"/>
            </a:xfrm>
            <a:custGeom>
              <a:avLst/>
              <a:gdLst/>
              <a:ahLst/>
              <a:cxnLst/>
              <a:rect r="r" b="b" t="t" l="l"/>
              <a:pathLst>
                <a:path h="1241422" w="1023441">
                  <a:moveTo>
                    <a:pt x="51221" y="0"/>
                  </a:moveTo>
                  <a:lnTo>
                    <a:pt x="972220" y="0"/>
                  </a:lnTo>
                  <a:cubicBezTo>
                    <a:pt x="985805" y="0"/>
                    <a:pt x="998833" y="5397"/>
                    <a:pt x="1008439" y="15002"/>
                  </a:cubicBezTo>
                  <a:cubicBezTo>
                    <a:pt x="1018045" y="24608"/>
                    <a:pt x="1023441" y="37637"/>
                    <a:pt x="1023441" y="51221"/>
                  </a:cubicBezTo>
                  <a:lnTo>
                    <a:pt x="1023441" y="1190200"/>
                  </a:lnTo>
                  <a:cubicBezTo>
                    <a:pt x="1023441" y="1203785"/>
                    <a:pt x="1018045" y="1216813"/>
                    <a:pt x="1008439" y="1226419"/>
                  </a:cubicBezTo>
                  <a:cubicBezTo>
                    <a:pt x="998833" y="1236025"/>
                    <a:pt x="985805" y="1241422"/>
                    <a:pt x="972220" y="1241422"/>
                  </a:cubicBezTo>
                  <a:lnTo>
                    <a:pt x="51221" y="1241422"/>
                  </a:lnTo>
                  <a:cubicBezTo>
                    <a:pt x="37637" y="1241422"/>
                    <a:pt x="24608" y="1236025"/>
                    <a:pt x="15002" y="1226419"/>
                  </a:cubicBezTo>
                  <a:cubicBezTo>
                    <a:pt x="5397" y="1216813"/>
                    <a:pt x="0" y="1203785"/>
                    <a:pt x="0" y="1190200"/>
                  </a:cubicBezTo>
                  <a:lnTo>
                    <a:pt x="0" y="51221"/>
                  </a:lnTo>
                  <a:cubicBezTo>
                    <a:pt x="0" y="37637"/>
                    <a:pt x="5397" y="24608"/>
                    <a:pt x="15002" y="15002"/>
                  </a:cubicBezTo>
                  <a:cubicBezTo>
                    <a:pt x="24608" y="5397"/>
                    <a:pt x="37637" y="0"/>
                    <a:pt x="51221" y="0"/>
                  </a:cubicBezTo>
                  <a:close/>
                </a:path>
              </a:pathLst>
            </a:custGeom>
            <a:blipFill>
              <a:blip r:embed="rId4"/>
              <a:stretch>
                <a:fillRect l="-31674" t="0" r="-31674" b="0"/>
              </a:stretch>
            </a:blipFill>
            <a:ln w="104775" cap="rnd">
              <a:solidFill>
                <a:srgbClr val="35AAD7"/>
              </a:solidFill>
              <a:prstDash val="solid"/>
              <a:round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747379" y="2159953"/>
            <a:ext cx="5446157" cy="6412860"/>
          </a:xfrm>
          <a:custGeom>
            <a:avLst/>
            <a:gdLst/>
            <a:ahLst/>
            <a:cxnLst/>
            <a:rect r="r" b="b" t="t" l="l"/>
            <a:pathLst>
              <a:path h="6412860" w="5446157">
                <a:moveTo>
                  <a:pt x="0" y="0"/>
                </a:moveTo>
                <a:lnTo>
                  <a:pt x="5446156" y="0"/>
                </a:lnTo>
                <a:lnTo>
                  <a:pt x="5446156" y="6412860"/>
                </a:lnTo>
                <a:lnTo>
                  <a:pt x="0" y="641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631" t="0" r="-4947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80280">
            <a:off x="-1340224" y="-2572471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2"/>
                </a:lnTo>
                <a:lnTo>
                  <a:pt x="0" y="514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759" y="4322874"/>
            <a:ext cx="9483078" cy="405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991" indent="-279495" lvl="1">
              <a:lnSpc>
                <a:spcPts val="3624"/>
              </a:lnSpc>
              <a:buFont typeface="Arial"/>
              <a:buChar char="•"/>
            </a:pPr>
            <a:r>
              <a:rPr lang="en-US" sz="2589" spc="10">
                <a:solidFill>
                  <a:srgbClr val="3275C5"/>
                </a:solidFill>
                <a:latin typeface="Source Sans Pro"/>
              </a:rPr>
              <a:t>Supuestos:</a:t>
            </a:r>
          </a:p>
          <a:p>
            <a:pPr algn="l" marL="1117981" indent="-372660" lvl="2">
              <a:lnSpc>
                <a:spcPts val="3624"/>
              </a:lnSpc>
              <a:buFont typeface="Arial"/>
              <a:buChar char="⚬"/>
            </a:pPr>
            <a:r>
              <a:rPr lang="en-US" sz="2589" spc="10">
                <a:solidFill>
                  <a:srgbClr val="3275C5"/>
                </a:solidFill>
                <a:latin typeface="Source Sans Pro"/>
              </a:rPr>
              <a:t>Los usuarios están dispuestos a adoptar tecnologías que mejoren su experiencia de compra.</a:t>
            </a:r>
          </a:p>
          <a:p>
            <a:pPr algn="l" marL="1117981" indent="-372660" lvl="2">
              <a:lnSpc>
                <a:spcPts val="3624"/>
              </a:lnSpc>
              <a:buFont typeface="Arial"/>
              <a:buChar char="⚬"/>
            </a:pPr>
            <a:r>
              <a:rPr lang="en-US" sz="2589" spc="10">
                <a:solidFill>
                  <a:srgbClr val="3275C5"/>
                </a:solidFill>
                <a:latin typeface="Source Sans Pro"/>
              </a:rPr>
              <a:t>Disponibilidad de datos de ventas en línea y de imágenes de productos de alta calidad e infraestructura tecnológica adecuada</a:t>
            </a:r>
          </a:p>
          <a:p>
            <a:pPr algn="l" marL="1117981" indent="-372660" lvl="2">
              <a:lnSpc>
                <a:spcPts val="3624"/>
              </a:lnSpc>
              <a:buFont typeface="Arial"/>
              <a:buChar char="⚬"/>
            </a:pPr>
            <a:r>
              <a:rPr lang="en-US" sz="2589" spc="10">
                <a:solidFill>
                  <a:srgbClr val="3275C5"/>
                </a:solidFill>
                <a:latin typeface="Source Sans Pro"/>
              </a:rPr>
              <a:t>La calidad de las recomendaciones influye directamente en las decisiones de compra.</a:t>
            </a:r>
          </a:p>
          <a:p>
            <a:pPr algn="l">
              <a:lnSpc>
                <a:spcPts val="362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70076" y="8213520"/>
            <a:ext cx="11975712" cy="24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410" indent="-293205" lvl="1">
              <a:lnSpc>
                <a:spcPts val="3802"/>
              </a:lnSpc>
              <a:buFont typeface="Arial"/>
              <a:buChar char="•"/>
            </a:pPr>
            <a:r>
              <a:rPr lang="en-US" sz="2716" spc="10">
                <a:solidFill>
                  <a:srgbClr val="3275C5"/>
                </a:solidFill>
                <a:latin typeface="Source Sans Pro"/>
              </a:rPr>
              <a:t>Restricciones:</a:t>
            </a:r>
          </a:p>
          <a:p>
            <a:pPr algn="l" marL="1172820" indent="-390940" lvl="2">
              <a:lnSpc>
                <a:spcPts val="3802"/>
              </a:lnSpc>
              <a:buFont typeface="Arial"/>
              <a:buChar char="⚬"/>
            </a:pPr>
            <a:r>
              <a:rPr lang="en-US" sz="2716" spc="10">
                <a:solidFill>
                  <a:srgbClr val="3275C5"/>
                </a:solidFill>
                <a:latin typeface="Source Sans Pro"/>
              </a:rPr>
              <a:t>Presupuesto inicial para desarrollo e implementación.</a:t>
            </a:r>
          </a:p>
          <a:p>
            <a:pPr algn="l" marL="1172820" indent="-390940" lvl="2">
              <a:lnSpc>
                <a:spcPts val="3802"/>
              </a:lnSpc>
              <a:buFont typeface="Arial"/>
              <a:buChar char="⚬"/>
            </a:pPr>
            <a:r>
              <a:rPr lang="en-US" sz="2716" spc="10">
                <a:solidFill>
                  <a:srgbClr val="3275C5"/>
                </a:solidFill>
                <a:latin typeface="Source Sans Pro"/>
              </a:rPr>
              <a:t>Cumplimiento con las regulaciones de privacidad y protección de datos. </a:t>
            </a:r>
          </a:p>
          <a:p>
            <a:pPr algn="l" marL="1172820" indent="-390940" lvl="2">
              <a:lnSpc>
                <a:spcPts val="3802"/>
              </a:lnSpc>
              <a:buFont typeface="Arial"/>
              <a:buChar char="⚬"/>
            </a:pPr>
            <a:r>
              <a:rPr lang="en-US" sz="2716" spc="10">
                <a:solidFill>
                  <a:srgbClr val="3275C5"/>
                </a:solidFill>
                <a:latin typeface="Source Sans Pro"/>
              </a:rPr>
              <a:t>Limitaciones técnicas en cuanto al procesamiento de imágenes.</a:t>
            </a:r>
          </a:p>
          <a:p>
            <a:pPr algn="l">
              <a:lnSpc>
                <a:spcPts val="380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8820853">
            <a:off x="11232533" y="7572586"/>
            <a:ext cx="8627188" cy="5144941"/>
          </a:xfrm>
          <a:custGeom>
            <a:avLst/>
            <a:gdLst/>
            <a:ahLst/>
            <a:cxnLst/>
            <a:rect r="r" b="b" t="t" l="l"/>
            <a:pathLst>
              <a:path h="5144941" w="8627188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14438" y="4901445"/>
            <a:ext cx="4940521" cy="3369224"/>
          </a:xfrm>
          <a:custGeom>
            <a:avLst/>
            <a:gdLst/>
            <a:ahLst/>
            <a:cxnLst/>
            <a:rect r="r" b="b" t="t" l="l"/>
            <a:pathLst>
              <a:path h="3369224" w="4940521">
                <a:moveTo>
                  <a:pt x="0" y="0"/>
                </a:moveTo>
                <a:lnTo>
                  <a:pt x="4940522" y="0"/>
                </a:lnTo>
                <a:lnTo>
                  <a:pt x="4940522" y="3369225"/>
                </a:lnTo>
                <a:lnTo>
                  <a:pt x="0" y="3369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9210" y="319849"/>
            <a:ext cx="9409581" cy="6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8"/>
              </a:lnSpc>
            </a:pPr>
            <a:r>
              <a:rPr lang="en-US" sz="3691">
                <a:solidFill>
                  <a:srgbClr val="56AAF0"/>
                </a:solidFill>
                <a:latin typeface="Dynamo Medium"/>
              </a:rPr>
              <a:t>REQUISITOS, SUPUESTOS Y RESTRICCIONES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759" y="1338178"/>
            <a:ext cx="14083940" cy="313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618" indent="-278309" lvl="1">
              <a:lnSpc>
                <a:spcPts val="3609"/>
              </a:lnSpc>
              <a:buFont typeface="Arial"/>
              <a:buChar char="•"/>
            </a:pPr>
            <a:r>
              <a:rPr lang="en-US" sz="2578" spc="10">
                <a:solidFill>
                  <a:srgbClr val="3275C5"/>
                </a:solidFill>
                <a:latin typeface="Source Sans Pro"/>
              </a:rPr>
              <a:t>Requisitos:</a:t>
            </a:r>
          </a:p>
          <a:p>
            <a:pPr algn="l" marL="1113237" indent="-371079" lvl="2">
              <a:lnSpc>
                <a:spcPts val="3609"/>
              </a:lnSpc>
              <a:buFont typeface="Arial"/>
              <a:buChar char="⚬"/>
            </a:pPr>
            <a:r>
              <a:rPr lang="en-US" sz="2578" spc="10">
                <a:solidFill>
                  <a:srgbClr val="3275C5"/>
                </a:solidFill>
                <a:latin typeface="Source Sans Pro"/>
              </a:rPr>
              <a:t>Infraestructura tecnológica avanzada para el procesamiento de imágenes. </a:t>
            </a:r>
          </a:p>
          <a:p>
            <a:pPr algn="l" marL="1113237" indent="-371079" lvl="2">
              <a:lnSpc>
                <a:spcPts val="3609"/>
              </a:lnSpc>
              <a:buFont typeface="Arial"/>
              <a:buChar char="⚬"/>
            </a:pPr>
            <a:r>
              <a:rPr lang="en-US" sz="2578" spc="10">
                <a:solidFill>
                  <a:srgbClr val="3275C5"/>
                </a:solidFill>
                <a:latin typeface="Source Sans Pro"/>
              </a:rPr>
              <a:t>Alta precisión en la identificación de productos, recomendaciones precisas y personalizadas, interfaz de usuario intuitiva.</a:t>
            </a:r>
          </a:p>
          <a:p>
            <a:pPr algn="l" marL="1113237" indent="-371079" lvl="2">
              <a:lnSpc>
                <a:spcPts val="3609"/>
              </a:lnSpc>
              <a:buFont typeface="Arial"/>
              <a:buChar char="⚬"/>
            </a:pPr>
            <a:r>
              <a:rPr lang="en-US" sz="2578" spc="10">
                <a:solidFill>
                  <a:srgbClr val="3275C5"/>
                </a:solidFill>
                <a:latin typeface="Source Sans Pro"/>
              </a:rPr>
              <a:t>Acceso a grandes bases de datos de imágenes etiquetadas de productos.</a:t>
            </a:r>
          </a:p>
          <a:p>
            <a:pPr algn="l" marL="1113237" indent="-371079" lvl="2">
              <a:lnSpc>
                <a:spcPts val="3609"/>
              </a:lnSpc>
              <a:buFont typeface="Arial"/>
              <a:buChar char="⚬"/>
            </a:pPr>
            <a:r>
              <a:rPr lang="en-US" sz="2578" spc="10">
                <a:solidFill>
                  <a:srgbClr val="3275C5"/>
                </a:solidFill>
                <a:latin typeface="Source Sans Pro"/>
              </a:rPr>
              <a:t>Personal capacitado en aprendizaje automático, redes neuronales y análisis de datos.</a:t>
            </a:r>
          </a:p>
          <a:p>
            <a:pPr algn="l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DAFw62a9t6Y</dc:identifier>
  <dcterms:modified xsi:type="dcterms:W3CDTF">2011-08-01T06:04:30Z</dcterms:modified>
  <cp:revision>1</cp:revision>
  <dc:title>Negocio-ACI-Procesamiento de Imágenes</dc:title>
</cp:coreProperties>
</file>